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97" r:id="rId12"/>
    <p:sldId id="288" r:id="rId13"/>
    <p:sldId id="267" r:id="rId14"/>
    <p:sldId id="268" r:id="rId15"/>
    <p:sldId id="269" r:id="rId16"/>
    <p:sldId id="270" r:id="rId17"/>
    <p:sldId id="271" r:id="rId18"/>
    <p:sldId id="273" r:id="rId19"/>
    <p:sldId id="266" r:id="rId20"/>
    <p:sldId id="274" r:id="rId21"/>
    <p:sldId id="275" r:id="rId22"/>
    <p:sldId id="272" r:id="rId23"/>
    <p:sldId id="276" r:id="rId24"/>
    <p:sldId id="277" r:id="rId25"/>
    <p:sldId id="289" r:id="rId26"/>
    <p:sldId id="290" r:id="rId27"/>
    <p:sldId id="296" r:id="rId28"/>
    <p:sldId id="293" r:id="rId29"/>
    <p:sldId id="294" r:id="rId30"/>
    <p:sldId id="279" r:id="rId31"/>
    <p:sldId id="280" r:id="rId32"/>
    <p:sldId id="292" r:id="rId33"/>
    <p:sldId id="283" r:id="rId34"/>
    <p:sldId id="284" r:id="rId35"/>
    <p:sldId id="285" r:id="rId36"/>
    <p:sldId id="298" r:id="rId37"/>
    <p:sldId id="286" r:id="rId3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FF00"/>
    <a:srgbClr val="0000CC"/>
    <a:srgbClr val="000000"/>
    <a:srgbClr val="7F7F7F"/>
    <a:srgbClr val="969696"/>
    <a:srgbClr val="CC3300"/>
    <a:srgbClr val="CC0000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01" autoAdjust="0"/>
    <p:restoredTop sz="77465" autoAdjust="0"/>
  </p:normalViewPr>
  <p:slideViewPr>
    <p:cSldViewPr>
      <p:cViewPr varScale="1">
        <p:scale>
          <a:sx n="78" d="100"/>
          <a:sy n="78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190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0AE177-744E-475C-8FFE-B8720CE2F4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571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8EDA95E-A156-41F0-9F21-36E06961D4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14322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DA95E-A156-41F0-9F21-36E06961D41B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620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not easy to define what</a:t>
            </a:r>
            <a:r>
              <a:rPr lang="en-US" baseline="0" dirty="0" smtClean="0"/>
              <a:t> is a salient object. Conceptually, a salient object is …. This definition is still very ambiguous. Let’s look at a few examples.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DA95E-A156-41F0-9F21-36E06961D41B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709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relatively easy to find salient objects than other ones</a:t>
            </a:r>
            <a:r>
              <a:rPr lang="en-US" baseline="0" dirty="0" smtClean="0"/>
              <a:t> because they are …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DA95E-A156-41F0-9F21-36E06961D41B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366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381000" y="3200400"/>
            <a:ext cx="8382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5417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31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4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425450"/>
            <a:ext cx="2114550" cy="6127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425450"/>
            <a:ext cx="6191250" cy="6127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208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663" y="1905000"/>
            <a:ext cx="413067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905000"/>
            <a:ext cx="4132262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99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2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7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26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352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15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5450"/>
            <a:ext cx="8534400" cy="1219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7663" y="1905000"/>
            <a:ext cx="84153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Line 16"/>
          <p:cNvSpPr>
            <a:spLocks noChangeShapeType="1"/>
          </p:cNvSpPr>
          <p:nvPr/>
        </p:nvSpPr>
        <p:spPr bwMode="auto">
          <a:xfrm>
            <a:off x="381000" y="1600200"/>
            <a:ext cx="8382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22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7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–"/>
        <a:defRPr sz="22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–"/>
        <a:defRPr sz="16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charset="0"/>
        <a:buChar char="›"/>
        <a:defRPr sz="14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Salient Object Detection by Composition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2743200"/>
          </a:xfrm>
        </p:spPr>
        <p:txBody>
          <a:bodyPr/>
          <a:lstStyle/>
          <a:p>
            <a:r>
              <a:rPr lang="en-US" sz="2400" dirty="0" smtClean="0"/>
              <a:t>Jie Feng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Yichen Wei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Litian Tao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, Chao Zhang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Jian Sun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r>
              <a:rPr lang="en-US" sz="2400" baseline="30000" dirty="0" smtClean="0"/>
              <a:t>1</a:t>
            </a:r>
            <a:r>
              <a:rPr lang="en-US" sz="2400" dirty="0" smtClean="0"/>
              <a:t>Key Laboratory of Machine Perception, Peking University</a:t>
            </a:r>
          </a:p>
          <a:p>
            <a:r>
              <a:rPr lang="en-US" sz="2400" baseline="30000" dirty="0" smtClean="0"/>
              <a:t>2</a:t>
            </a:r>
            <a:r>
              <a:rPr lang="en-US" sz="2400" dirty="0" smtClean="0"/>
              <a:t>Microsoft </a:t>
            </a:r>
            <a:r>
              <a:rPr lang="en-US" sz="2400" dirty="0" smtClean="0"/>
              <a:t>Research </a:t>
            </a:r>
            <a:r>
              <a:rPr lang="en-US" sz="2400" dirty="0" smtClean="0"/>
              <a:t>Asia</a:t>
            </a:r>
          </a:p>
          <a:p>
            <a:r>
              <a:rPr lang="en-US" sz="2400" baseline="30000" dirty="0" smtClean="0"/>
              <a:t>3</a:t>
            </a:r>
            <a:r>
              <a:rPr lang="en-US" sz="2400" dirty="0" smtClean="0"/>
              <a:t>Microsoft Search Technology Center Asia</a:t>
            </a: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110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based representation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06880"/>
            <a:ext cx="5450688" cy="377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258257"/>
              </p:ext>
            </p:extLst>
          </p:nvPr>
        </p:nvGraphicFramePr>
        <p:xfrm>
          <a:off x="6535738" y="2676525"/>
          <a:ext cx="184626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" name="Equation" r:id="rId4" imgW="850680" imgH="241200" progId="Equation.3">
                  <p:embed/>
                </p:oleObj>
              </mc:Choice>
              <mc:Fallback>
                <p:oleObj name="Equation" r:id="rId4" imgW="850680" imgH="241200" progId="Equation.3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5738" y="2676525"/>
                        <a:ext cx="1846262" cy="5238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035228"/>
              </p:ext>
            </p:extLst>
          </p:nvPr>
        </p:nvGraphicFramePr>
        <p:xfrm>
          <a:off x="6272212" y="3733800"/>
          <a:ext cx="24145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" name="Equation" r:id="rId6" imgW="1091726" imgH="241195" progId="Equation.3">
                  <p:embed/>
                </p:oleObj>
              </mc:Choice>
              <mc:Fallback>
                <p:oleObj name="Equation" r:id="rId6" imgW="1091726" imgH="24119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212" y="3733800"/>
                        <a:ext cx="2414588" cy="533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415337" cy="1143000"/>
          </a:xfrm>
        </p:spPr>
        <p:txBody>
          <a:bodyPr/>
          <a:lstStyle/>
          <a:p>
            <a:r>
              <a:rPr lang="en-US" dirty="0" smtClean="0"/>
              <a:t>Each part  S has an (inside/outside) area A(S)</a:t>
            </a:r>
          </a:p>
          <a:p>
            <a:r>
              <a:rPr lang="en-US" dirty="0" smtClean="0"/>
              <a:t>Each part pair (p, q) has a composition cost c(p, q)</a:t>
            </a:r>
          </a:p>
        </p:txBody>
      </p:sp>
    </p:spTree>
    <p:extLst>
      <p:ext uri="{BB962C8B-B14F-4D97-AF65-F5344CB8AC3E}">
        <p14:creationId xmlns:p14="http://schemas.microsoft.com/office/powerpoint/2010/main" val="259458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parts by over-segmentation</a:t>
            </a:r>
            <a:endParaRPr lang="en-US" dirty="0"/>
          </a:p>
        </p:txBody>
      </p:sp>
      <p:pic>
        <p:nvPicPr>
          <p:cNvPr id="3" name="Picture 4" descr="H:\Intelligence\Salient Object Detection\Saliency_data\our_result\004608\se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771395"/>
            <a:ext cx="4191000" cy="2782824"/>
          </a:xfrm>
          <a:prstGeom prst="rect">
            <a:avLst/>
          </a:prstGeom>
          <a:noFill/>
        </p:spPr>
      </p:pic>
      <p:pic>
        <p:nvPicPr>
          <p:cNvPr id="4" name="Picture 2" descr="H:\Intelligence\Research\Dataset\PASCAL VOC 07\VOC2007\JPEGImages_All\0046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771394"/>
            <a:ext cx="4191000" cy="279120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04800" y="1929825"/>
            <a:ext cx="8632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Typically 100-200 segments in a natural image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447800" y="5906869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P.F.Felzenszwalb</a:t>
            </a:r>
            <a:r>
              <a:rPr lang="en-US" dirty="0"/>
              <a:t> and </a:t>
            </a:r>
            <a:r>
              <a:rPr lang="en-US" dirty="0" err="1"/>
              <a:t>D.P.Huttenlocher</a:t>
            </a:r>
            <a:r>
              <a:rPr lang="en-US" dirty="0"/>
              <a:t>. Efficient graph-based </a:t>
            </a:r>
            <a:r>
              <a:rPr lang="en-US" dirty="0" smtClean="0"/>
              <a:t>image segmentation</a:t>
            </a:r>
            <a:r>
              <a:rPr lang="en-US" dirty="0"/>
              <a:t>. IJCV, </a:t>
            </a:r>
            <a:r>
              <a:rPr lang="en-US" dirty="0" smtClean="0"/>
              <a:t>2004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0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illustrative ‘composition’ example</a:t>
            </a:r>
            <a:endParaRPr lang="en-US" dirty="0"/>
          </a:p>
        </p:txBody>
      </p:sp>
      <p:sp>
        <p:nvSpPr>
          <p:cNvPr id="9" name="Rectangle 14"/>
          <p:cNvSpPr/>
          <p:nvPr/>
        </p:nvSpPr>
        <p:spPr>
          <a:xfrm>
            <a:off x="6272472" y="3505200"/>
            <a:ext cx="256672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3200" dirty="0" smtClean="0"/>
              <a:t>saliency(W)=</a:t>
            </a:r>
          </a:p>
          <a:p>
            <a:pPr algn="r"/>
            <a:r>
              <a:rPr lang="en-US" sz="3200" dirty="0" smtClean="0"/>
              <a:t>cost(</a:t>
            </a:r>
            <a:r>
              <a:rPr lang="en-US" sz="3200" dirty="0" err="1" smtClean="0"/>
              <a:t>A,a</a:t>
            </a:r>
            <a:r>
              <a:rPr lang="en-US" sz="3200" dirty="0" smtClean="0"/>
              <a:t>)</a:t>
            </a:r>
          </a:p>
          <a:p>
            <a:pPr algn="r"/>
            <a:r>
              <a:rPr lang="en-US" sz="3200" dirty="0" smtClean="0"/>
              <a:t>+cost(</a:t>
            </a:r>
            <a:r>
              <a:rPr lang="en-US" sz="3200" dirty="0" err="1" smtClean="0"/>
              <a:t>B,b</a:t>
            </a:r>
            <a:r>
              <a:rPr lang="en-US" sz="3200" dirty="0" smtClean="0"/>
              <a:t>)</a:t>
            </a:r>
          </a:p>
          <a:p>
            <a:pPr algn="r"/>
            <a:r>
              <a:rPr lang="en-US" sz="3200" dirty="0" smtClean="0"/>
              <a:t>+cost(</a:t>
            </a:r>
            <a:r>
              <a:rPr lang="en-US" sz="3200" dirty="0" err="1" smtClean="0"/>
              <a:t>C,c</a:t>
            </a:r>
            <a:r>
              <a:rPr lang="en-US" sz="3200" dirty="0" smtClean="0"/>
              <a:t>)</a:t>
            </a:r>
          </a:p>
          <a:p>
            <a:pPr algn="r"/>
            <a:r>
              <a:rPr lang="en-US" sz="3200" dirty="0" smtClean="0"/>
              <a:t>+cost(</a:t>
            </a:r>
            <a:r>
              <a:rPr lang="en-US" sz="3200" dirty="0" err="1" smtClean="0"/>
              <a:t>D,d</a:t>
            </a:r>
            <a:r>
              <a:rPr lang="en-US" sz="3200" dirty="0" smtClean="0"/>
              <a:t>)</a:t>
            </a:r>
          </a:p>
          <a:p>
            <a:pPr algn="r"/>
            <a:r>
              <a:rPr lang="en-US" sz="3200" dirty="0" smtClean="0"/>
              <a:t>+cost(</a:t>
            </a:r>
            <a:r>
              <a:rPr lang="en-US" sz="3200" dirty="0" err="1" smtClean="0"/>
              <a:t>E,e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Picture 6" descr="H:\Intelligence\Research\Dataset\PASCAL VOC 07\VOC2007\JPEGImages_All\0018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057400"/>
            <a:ext cx="5876897" cy="4407673"/>
          </a:xfrm>
          <a:prstGeom prst="rect">
            <a:avLst/>
          </a:prstGeom>
          <a:noFill/>
        </p:spPr>
      </p:pic>
      <p:sp>
        <p:nvSpPr>
          <p:cNvPr id="5" name="矩形 31"/>
          <p:cNvSpPr/>
          <p:nvPr/>
        </p:nvSpPr>
        <p:spPr>
          <a:xfrm>
            <a:off x="1091758" y="3276600"/>
            <a:ext cx="1728600" cy="2168698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32"/>
          <p:cNvSpPr/>
          <p:nvPr/>
        </p:nvSpPr>
        <p:spPr>
          <a:xfrm>
            <a:off x="1154401" y="3736420"/>
            <a:ext cx="902999" cy="91178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椭圆 32"/>
          <p:cNvSpPr/>
          <p:nvPr/>
        </p:nvSpPr>
        <p:spPr>
          <a:xfrm>
            <a:off x="1981200" y="3962400"/>
            <a:ext cx="940273" cy="90220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椭圆 32"/>
          <p:cNvSpPr/>
          <p:nvPr/>
        </p:nvSpPr>
        <p:spPr>
          <a:xfrm rot="1186614">
            <a:off x="1411481" y="3413068"/>
            <a:ext cx="1338827" cy="46911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椭圆 32"/>
          <p:cNvSpPr/>
          <p:nvPr/>
        </p:nvSpPr>
        <p:spPr>
          <a:xfrm rot="1186614">
            <a:off x="1061534" y="4721236"/>
            <a:ext cx="954120" cy="41307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椭圆 32"/>
          <p:cNvSpPr/>
          <p:nvPr/>
        </p:nvSpPr>
        <p:spPr>
          <a:xfrm rot="1186614">
            <a:off x="1093865" y="5096856"/>
            <a:ext cx="636930" cy="4032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椭圆 32"/>
          <p:cNvSpPr/>
          <p:nvPr/>
        </p:nvSpPr>
        <p:spPr>
          <a:xfrm>
            <a:off x="2514600" y="2789722"/>
            <a:ext cx="914400" cy="867878"/>
          </a:xfrm>
          <a:prstGeom prst="ellipse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 smtClean="0">
                <a:solidFill>
                  <a:srgbClr val="00FF00"/>
                </a:solidFill>
              </a:rPr>
              <a:t>a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17" name="椭圆 32"/>
          <p:cNvSpPr/>
          <p:nvPr/>
        </p:nvSpPr>
        <p:spPr>
          <a:xfrm>
            <a:off x="3126340" y="3657600"/>
            <a:ext cx="988460" cy="914400"/>
          </a:xfrm>
          <a:prstGeom prst="ellipse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>
                <a:solidFill>
                  <a:srgbClr val="00FF00"/>
                </a:solidFill>
              </a:rPr>
              <a:t>b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18" name="椭圆 32"/>
          <p:cNvSpPr/>
          <p:nvPr/>
        </p:nvSpPr>
        <p:spPr>
          <a:xfrm rot="1186614">
            <a:off x="3333038" y="3269205"/>
            <a:ext cx="1338827" cy="537691"/>
          </a:xfrm>
          <a:prstGeom prst="ellipse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 smtClean="0">
                <a:solidFill>
                  <a:srgbClr val="00FF00"/>
                </a:solidFill>
              </a:rPr>
              <a:t>c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19" name="椭圆 32"/>
          <p:cNvSpPr/>
          <p:nvPr/>
        </p:nvSpPr>
        <p:spPr>
          <a:xfrm rot="20876312">
            <a:off x="180063" y="4722302"/>
            <a:ext cx="944942" cy="364594"/>
          </a:xfrm>
          <a:prstGeom prst="ellipse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 smtClean="0">
                <a:solidFill>
                  <a:srgbClr val="00FF00"/>
                </a:solidFill>
              </a:rPr>
              <a:t>d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20" name="椭圆 32"/>
          <p:cNvSpPr/>
          <p:nvPr/>
        </p:nvSpPr>
        <p:spPr>
          <a:xfrm rot="20899938">
            <a:off x="521792" y="5031677"/>
            <a:ext cx="636930" cy="386868"/>
          </a:xfrm>
          <a:prstGeom prst="ellipse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dirty="0">
                <a:solidFill>
                  <a:srgbClr val="00FF00"/>
                </a:solidFill>
              </a:rPr>
              <a:t>e</a:t>
            </a:r>
            <a:endParaRPr lang="zh-CN" altLang="en-US" sz="2400" dirty="0">
              <a:solidFill>
                <a:srgbClr val="00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59663" y="2199382"/>
            <a:ext cx="22509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W={A, B, C</a:t>
            </a:r>
          </a:p>
          <a:p>
            <a:r>
              <a:rPr lang="en-US" sz="3200" dirty="0" smtClean="0"/>
              <a:t>D, E}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16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905000"/>
            <a:ext cx="8415337" cy="4800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Appearance proximity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Spatial proximity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Non-reusability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Non-scale-bias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r>
              <a:rPr lang="en-US" sz="3200" dirty="0" smtClean="0"/>
              <a:t>Intuitive perceptions about saliency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81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Appearance proximity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5638800"/>
            <a:ext cx="8491537" cy="10668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FF00"/>
                </a:solidFill>
              </a:rPr>
              <a:t>Salient parts have distinct appearances</a:t>
            </a:r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 and q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are equally distant from p, </a:t>
            </a:r>
            <a:r>
              <a:rPr lang="en-US" altLang="zh-CN" sz="2400" dirty="0"/>
              <a:t>q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is </a:t>
            </a:r>
            <a:r>
              <a:rPr lang="en-US" altLang="zh-CN" sz="2400" dirty="0" smtClean="0"/>
              <a:t>more similar</a:t>
            </a:r>
            <a:endParaRPr lang="en-US" altLang="zh-CN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79712" y="1752600"/>
            <a:ext cx="5112568" cy="3834426"/>
            <a:chOff x="1979712" y="1752600"/>
            <a:chExt cx="5112568" cy="3834426"/>
          </a:xfrm>
        </p:grpSpPr>
        <p:pic>
          <p:nvPicPr>
            <p:cNvPr id="5" name="Picture 6" descr="H:\Intelligence\Research\Dataset\PASCAL VOC 07\VOC2007\JPEGImages_All\00185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79712" y="1752600"/>
              <a:ext cx="5112568" cy="3834426"/>
            </a:xfrm>
            <a:prstGeom prst="rect">
              <a:avLst/>
            </a:prstGeom>
            <a:noFill/>
          </p:spPr>
        </p:pic>
        <p:sp>
          <p:nvSpPr>
            <p:cNvPr id="6" name="矩形 31"/>
            <p:cNvSpPr/>
            <p:nvPr/>
          </p:nvSpPr>
          <p:spPr>
            <a:xfrm>
              <a:off x="2771800" y="2832720"/>
              <a:ext cx="1656184" cy="2088232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32"/>
            <p:cNvSpPr/>
            <p:nvPr/>
          </p:nvSpPr>
          <p:spPr>
            <a:xfrm>
              <a:off x="3200400" y="3110154"/>
              <a:ext cx="936104" cy="648072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3600" dirty="0" smtClean="0">
                  <a:solidFill>
                    <a:schemeClr val="tx1"/>
                  </a:solidFill>
                </a:rPr>
                <a:t>p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" name="椭圆 33"/>
            <p:cNvSpPr/>
            <p:nvPr/>
          </p:nvSpPr>
          <p:spPr>
            <a:xfrm>
              <a:off x="4716016" y="2976736"/>
              <a:ext cx="936104" cy="648072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chemeClr val="tx1"/>
                  </a:solidFill>
                </a:rPr>
                <a:t>q</a:t>
              </a:r>
              <a:r>
                <a:rPr lang="en-US" altLang="zh-CN" sz="3600" b="1" baseline="-25000" dirty="0" smtClean="0">
                  <a:solidFill>
                    <a:schemeClr val="tx1"/>
                  </a:solidFill>
                </a:rPr>
                <a:t>2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34"/>
            <p:cNvSpPr/>
            <p:nvPr/>
          </p:nvSpPr>
          <p:spPr>
            <a:xfrm>
              <a:off x="2797696" y="2005626"/>
              <a:ext cx="936104" cy="648072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chemeClr val="tx1"/>
                  </a:solidFill>
                </a:rPr>
                <a:t>q</a:t>
              </a:r>
              <a:r>
                <a:rPr lang="en-US" altLang="zh-CN" sz="3600" b="1" baseline="-25000" dirty="0" smtClean="0">
                  <a:solidFill>
                    <a:schemeClr val="tx1"/>
                  </a:solidFill>
                </a:rPr>
                <a:t>1</a:t>
              </a:r>
              <a:endParaRPr lang="zh-CN" altLang="en-US" sz="2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7600" y="1838980"/>
              <a:ext cx="20473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/>
                <a:t>c(p, q</a:t>
              </a:r>
              <a:r>
                <a:rPr lang="en-US" altLang="zh-CN" sz="2800" baseline="-25000" dirty="0"/>
                <a:t>1</a:t>
              </a:r>
              <a:r>
                <a:rPr lang="en-US" altLang="zh-CN" sz="2800" dirty="0" smtClean="0"/>
                <a:t>)=0.6</a:t>
              </a:r>
              <a:endParaRPr lang="en-US" sz="2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199" y="2448580"/>
              <a:ext cx="20473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/>
                <a:t>c(p, </a:t>
              </a:r>
              <a:r>
                <a:rPr lang="en-US" altLang="zh-CN" sz="2800" dirty="0" smtClean="0"/>
                <a:t>q</a:t>
              </a:r>
              <a:r>
                <a:rPr lang="en-US" altLang="zh-CN" sz="2800" baseline="-25000" dirty="0" smtClean="0"/>
                <a:t>2</a:t>
              </a:r>
              <a:r>
                <a:rPr lang="en-US" altLang="zh-CN" sz="2800" dirty="0" smtClean="0"/>
                <a:t>)=0.2</a:t>
              </a:r>
              <a:endParaRPr lang="en-US" sz="2800" dirty="0"/>
            </a:p>
          </p:txBody>
        </p:sp>
      </p:grpSp>
      <p:cxnSp>
        <p:nvCxnSpPr>
          <p:cNvPr id="12" name="直接箭头连接符 11"/>
          <p:cNvCxnSpPr>
            <a:endCxn id="7" idx="6"/>
          </p:cNvCxnSpPr>
          <p:nvPr/>
        </p:nvCxnSpPr>
        <p:spPr>
          <a:xfrm flipH="1">
            <a:off x="4136504" y="3300772"/>
            <a:ext cx="579512" cy="133418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4"/>
            <a:endCxn id="7" idx="0"/>
          </p:cNvCxnSpPr>
          <p:nvPr/>
        </p:nvCxnSpPr>
        <p:spPr>
          <a:xfrm>
            <a:off x="3265748" y="2653698"/>
            <a:ext cx="402704" cy="456456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12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Spatial proximity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5638800"/>
            <a:ext cx="8262937" cy="1143000"/>
          </a:xfrm>
        </p:spPr>
        <p:txBody>
          <a:bodyPr/>
          <a:lstStyle/>
          <a:p>
            <a:r>
              <a:rPr lang="en-US" altLang="zh-CN" sz="2400" dirty="0">
                <a:solidFill>
                  <a:srgbClr val="FFFF00"/>
                </a:solidFill>
              </a:rPr>
              <a:t>Salient parts </a:t>
            </a:r>
            <a:r>
              <a:rPr lang="en-US" altLang="zh-CN" sz="2400" dirty="0" smtClean="0">
                <a:solidFill>
                  <a:srgbClr val="FFFF00"/>
                </a:solidFill>
              </a:rPr>
              <a:t>are far from similar parts</a:t>
            </a:r>
            <a:endParaRPr lang="en-US" altLang="zh-CN" sz="2400" dirty="0">
              <a:solidFill>
                <a:srgbClr val="FFFF00"/>
              </a:solidFill>
            </a:endParaRPr>
          </a:p>
          <a:p>
            <a:r>
              <a:rPr lang="en-US" altLang="zh-CN" sz="2400" dirty="0" smtClean="0"/>
              <a:t>q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 and q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are equally similar as p, q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is closer</a:t>
            </a:r>
            <a:endParaRPr lang="en-US" altLang="zh-CN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979712" y="1752600"/>
            <a:ext cx="5112568" cy="3834426"/>
            <a:chOff x="1979712" y="1752600"/>
            <a:chExt cx="5112568" cy="3834426"/>
          </a:xfrm>
        </p:grpSpPr>
        <p:pic>
          <p:nvPicPr>
            <p:cNvPr id="5" name="Picture 6" descr="H:\Intelligence\Research\Dataset\PASCAL VOC 07\VOC2007\JPEGImages_All\00185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79712" y="1752600"/>
              <a:ext cx="5112568" cy="3834426"/>
            </a:xfrm>
            <a:prstGeom prst="rect">
              <a:avLst/>
            </a:prstGeom>
            <a:noFill/>
          </p:spPr>
        </p:pic>
        <p:sp>
          <p:nvSpPr>
            <p:cNvPr id="6" name="矩形 31"/>
            <p:cNvSpPr/>
            <p:nvPr/>
          </p:nvSpPr>
          <p:spPr>
            <a:xfrm>
              <a:off x="2771800" y="2832720"/>
              <a:ext cx="1656184" cy="2088232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32"/>
            <p:cNvSpPr/>
            <p:nvPr/>
          </p:nvSpPr>
          <p:spPr>
            <a:xfrm>
              <a:off x="3200400" y="3110154"/>
              <a:ext cx="936104" cy="648072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3600" dirty="0" smtClean="0">
                  <a:solidFill>
                    <a:schemeClr val="tx1"/>
                  </a:solidFill>
                </a:rPr>
                <a:t>p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" name="椭圆 33"/>
            <p:cNvSpPr/>
            <p:nvPr/>
          </p:nvSpPr>
          <p:spPr>
            <a:xfrm>
              <a:off x="4716016" y="2976736"/>
              <a:ext cx="936104" cy="648072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chemeClr val="tx1"/>
                  </a:solidFill>
                </a:rPr>
                <a:t>q</a:t>
              </a:r>
              <a:r>
                <a:rPr lang="en-US" altLang="zh-CN" sz="3600" b="1" baseline="-25000" dirty="0" smtClean="0">
                  <a:solidFill>
                    <a:schemeClr val="tx1"/>
                  </a:solidFill>
                </a:rPr>
                <a:t>2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34"/>
            <p:cNvSpPr/>
            <p:nvPr/>
          </p:nvSpPr>
          <p:spPr>
            <a:xfrm>
              <a:off x="5638800" y="3542928"/>
              <a:ext cx="936104" cy="648072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chemeClr val="tx1"/>
                  </a:solidFill>
                </a:rPr>
                <a:t>q</a:t>
              </a:r>
              <a:r>
                <a:rPr lang="en-US" altLang="zh-CN" sz="3600" b="1" baseline="-25000" dirty="0" smtClean="0">
                  <a:solidFill>
                    <a:schemeClr val="tx1"/>
                  </a:solidFill>
                </a:rPr>
                <a:t>1</a:t>
              </a:r>
              <a:endParaRPr lang="zh-CN" altLang="en-US" sz="2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8200" y="4201180"/>
              <a:ext cx="20473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/>
                <a:t>c(p, q</a:t>
              </a:r>
              <a:r>
                <a:rPr lang="en-US" altLang="zh-CN" sz="2800" baseline="-25000" dirty="0"/>
                <a:t>1</a:t>
              </a:r>
              <a:r>
                <a:rPr lang="en-US" altLang="zh-CN" sz="2800" dirty="0" smtClean="0"/>
                <a:t>)=0.3</a:t>
              </a:r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8199" y="2448580"/>
              <a:ext cx="20473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/>
                <a:t>c(p, </a:t>
              </a:r>
              <a:r>
                <a:rPr lang="en-US" altLang="zh-CN" sz="2800" dirty="0" smtClean="0"/>
                <a:t>q</a:t>
              </a:r>
              <a:r>
                <a:rPr lang="en-US" altLang="zh-CN" sz="2800" baseline="-25000" dirty="0" smtClean="0"/>
                <a:t>2</a:t>
              </a:r>
              <a:r>
                <a:rPr lang="en-US" altLang="zh-CN" sz="2800" dirty="0" smtClean="0"/>
                <a:t>)=0.2</a:t>
              </a:r>
              <a:endParaRPr lang="en-US" sz="2800" dirty="0"/>
            </a:p>
          </p:txBody>
        </p:sp>
      </p:grpSp>
      <p:cxnSp>
        <p:nvCxnSpPr>
          <p:cNvPr id="15" name="直接箭头连接符 14"/>
          <p:cNvCxnSpPr>
            <a:stCxn id="8" idx="2"/>
            <a:endCxn id="7" idx="6"/>
          </p:cNvCxnSpPr>
          <p:nvPr/>
        </p:nvCxnSpPr>
        <p:spPr>
          <a:xfrm flipH="1">
            <a:off x="4136504" y="3300772"/>
            <a:ext cx="579512" cy="133418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5"/>
          </p:cNvCxnSpPr>
          <p:nvPr/>
        </p:nvCxnSpPr>
        <p:spPr>
          <a:xfrm flipH="1" flipV="1">
            <a:off x="3999415" y="3663318"/>
            <a:ext cx="1672463" cy="232373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6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Non-reusability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5638800"/>
            <a:ext cx="8415337" cy="1143000"/>
          </a:xfrm>
        </p:spPr>
        <p:txBody>
          <a:bodyPr/>
          <a:lstStyle/>
          <a:p>
            <a:r>
              <a:rPr lang="en-US" sz="2400" dirty="0" smtClean="0">
                <a:solidFill>
                  <a:srgbClr val="FFFF00"/>
                </a:solidFill>
              </a:rPr>
              <a:t>An outside part can be used only once</a:t>
            </a:r>
          </a:p>
          <a:p>
            <a:r>
              <a:rPr lang="en-US" sz="2400" dirty="0" smtClean="0"/>
              <a:t>Robust to background clutters</a:t>
            </a:r>
            <a:endParaRPr lang="en-US" sz="2400" dirty="0"/>
          </a:p>
        </p:txBody>
      </p:sp>
      <p:pic>
        <p:nvPicPr>
          <p:cNvPr id="4" name="Picture 8" descr="D:\My_Demo_and_Presentation\SalientObjectDetection\object classes\000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13560"/>
            <a:ext cx="499872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6"/>
          <p:cNvSpPr/>
          <p:nvPr/>
        </p:nvSpPr>
        <p:spPr>
          <a:xfrm>
            <a:off x="4800600" y="3429000"/>
            <a:ext cx="1447800" cy="9144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32"/>
          <p:cNvSpPr/>
          <p:nvPr/>
        </p:nvSpPr>
        <p:spPr>
          <a:xfrm>
            <a:off x="4800600" y="3429000"/>
            <a:ext cx="381000" cy="381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椭圆 34"/>
          <p:cNvSpPr/>
          <p:nvPr/>
        </p:nvSpPr>
        <p:spPr>
          <a:xfrm>
            <a:off x="2884748" y="2399928"/>
            <a:ext cx="315652" cy="57187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 smtClean="0">
              <a:solidFill>
                <a:schemeClr val="tx1"/>
              </a:solidFill>
            </a:endParaRPr>
          </a:p>
        </p:txBody>
      </p:sp>
      <p:sp>
        <p:nvSpPr>
          <p:cNvPr id="8" name="椭圆 32"/>
          <p:cNvSpPr/>
          <p:nvPr/>
        </p:nvSpPr>
        <p:spPr>
          <a:xfrm>
            <a:off x="5181600" y="3429000"/>
            <a:ext cx="381000" cy="381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3600" dirty="0">
              <a:solidFill>
                <a:schemeClr val="tx1"/>
              </a:solidFill>
            </a:endParaRPr>
          </a:p>
        </p:txBody>
      </p:sp>
      <p:cxnSp>
        <p:nvCxnSpPr>
          <p:cNvPr id="9" name="曲线连接符 8"/>
          <p:cNvCxnSpPr>
            <a:stCxn id="7" idx="5"/>
            <a:endCxn id="6" idx="2"/>
          </p:cNvCxnSpPr>
          <p:nvPr/>
        </p:nvCxnSpPr>
        <p:spPr>
          <a:xfrm rot="16200000" flipH="1">
            <a:off x="3611663" y="2430562"/>
            <a:ext cx="731449" cy="1646426"/>
          </a:xfrm>
          <a:prstGeom prst="curvedConnector2">
            <a:avLst/>
          </a:prstGeom>
          <a:ln w="254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7" idx="6"/>
            <a:endCxn id="8" idx="0"/>
          </p:cNvCxnSpPr>
          <p:nvPr/>
        </p:nvCxnSpPr>
        <p:spPr>
          <a:xfrm>
            <a:off x="3200400" y="2685864"/>
            <a:ext cx="2171700" cy="743136"/>
          </a:xfrm>
          <a:prstGeom prst="curvedConnector2">
            <a:avLst/>
          </a:prstGeom>
          <a:ln w="254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yichenw\AppData\Local\Microsoft\Windows\Temporary Internet Files\Content.IE5\YPNAHMD9\MC90034633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194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02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Non-scale-bias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5638800"/>
            <a:ext cx="8415337" cy="1066800"/>
          </a:xfrm>
        </p:spPr>
        <p:txBody>
          <a:bodyPr/>
          <a:lstStyle/>
          <a:p>
            <a:r>
              <a:rPr lang="en-US" sz="2400" dirty="0" smtClean="0"/>
              <a:t>Normalized by window area and avoid large window bias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tight bounding box </a:t>
            </a:r>
            <a:r>
              <a:rPr lang="en-US" sz="2400" dirty="0" smtClean="0">
                <a:solidFill>
                  <a:schemeClr val="tx1"/>
                </a:solidFill>
              </a:rPr>
              <a:t>&gt; </a:t>
            </a:r>
            <a:r>
              <a:rPr lang="en-US" sz="2400" dirty="0" smtClean="0">
                <a:solidFill>
                  <a:srgbClr val="FF0000"/>
                </a:solidFill>
              </a:rPr>
              <a:t>loose one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8" descr="D:\My_Demo_and_Presentation\SalientObjectDetection\object classes\000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13560"/>
            <a:ext cx="499872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6"/>
          <p:cNvSpPr/>
          <p:nvPr/>
        </p:nvSpPr>
        <p:spPr>
          <a:xfrm>
            <a:off x="4800600" y="3429000"/>
            <a:ext cx="1447800" cy="9144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FF00"/>
                </a:solidFill>
              </a:rPr>
              <a:t>0.6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34840" y="3048000"/>
            <a:ext cx="2194560" cy="160243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0.3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7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composition cost c(p, q)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: appearance dissimilarity</a:t>
                </a:r>
              </a:p>
              <a:p>
                <a:pPr lvl="1"/>
                <a:r>
                  <a:rPr lang="en-US" sz="2300" dirty="0" smtClean="0"/>
                  <a:t>LAB color </a:t>
                </a:r>
                <a:r>
                  <a:rPr lang="en-US" sz="2300" dirty="0"/>
                  <a:t>histogram </a:t>
                </a:r>
                <a:r>
                  <a:rPr lang="en-US" sz="2300" dirty="0" smtClean="0"/>
                  <a:t>distance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/>
                      <m:sup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sz="2400" dirty="0"/>
                  <a:t>: maximum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𝑝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𝑞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within the </a:t>
                </a:r>
                <a:r>
                  <a:rPr lang="en-US" sz="2400" dirty="0" smtClean="0"/>
                  <a:t>image</a:t>
                </a:r>
                <a:endParaRPr lang="en-US" sz="23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𝑝</m:t>
                    </m:r>
                    <m:r>
                      <a:rPr lang="en-US" sz="2800" i="1">
                        <a:latin typeface="Cambria Math"/>
                      </a:rPr>
                      <m:t>, </m:t>
                    </m:r>
                    <m:r>
                      <a:rPr lang="en-US" sz="2800" i="1">
                        <a:latin typeface="Cambria Math"/>
                      </a:rPr>
                      <m:t>𝑞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: </a:t>
                </a:r>
                <a:r>
                  <a:rPr lang="en-US" sz="2800" dirty="0" smtClean="0"/>
                  <a:t>spatial distance</a:t>
                </a:r>
              </a:p>
              <a:p>
                <a:pPr lvl="1"/>
                <a:r>
                  <a:rPr lang="en-US" sz="2300" dirty="0" smtClean="0"/>
                  <a:t>normalized </a:t>
                </a:r>
                <a:r>
                  <a:rPr lang="en-US" altLang="zh-CN" sz="2300" dirty="0" err="1"/>
                  <a:t>Hausdorff</a:t>
                </a:r>
                <a:r>
                  <a:rPr lang="en-US" altLang="zh-CN" sz="2300" dirty="0"/>
                  <a:t> </a:t>
                </a:r>
                <a:r>
                  <a:rPr lang="en-US" altLang="zh-CN" sz="2300" dirty="0" smtClean="0"/>
                  <a:t>distance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𝑝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𝑝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/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𝑚𝑎𝑥</m:t>
                        </m:r>
                      </m:sup>
                    </m:sSubSup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 smtClean="0">
                    <a:solidFill>
                      <a:srgbClr val="FFFF00"/>
                    </a:solidFill>
                  </a:rPr>
                  <a:t>it is small when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𝑝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𝑞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𝑝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, 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𝑞</m:t>
                    </m:r>
                    <m:r>
                      <a:rPr lang="en-US" i="1">
                        <a:solidFill>
                          <a:srgbClr val="FFFF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are small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5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based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outside parts </a:t>
            </a:r>
            <a:r>
              <a:rPr lang="en-US" dirty="0" smtClean="0">
                <a:solidFill>
                  <a:schemeClr val="tx1"/>
                </a:solidFill>
              </a:rPr>
              <a:t>with the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same area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of inside parts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smallest composition cost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Need to find </a:t>
            </a:r>
            <a:r>
              <a:rPr lang="en-US" dirty="0" smtClean="0">
                <a:solidFill>
                  <a:srgbClr val="FFFF00"/>
                </a:solidFill>
              </a:rPr>
              <a:t>which</a:t>
            </a:r>
            <a:r>
              <a:rPr lang="en-US" dirty="0" smtClean="0">
                <a:solidFill>
                  <a:schemeClr val="tx1"/>
                </a:solidFill>
              </a:rPr>
              <a:t> outside part to compose </a:t>
            </a:r>
            <a:r>
              <a:rPr lang="en-US" dirty="0" smtClean="0">
                <a:solidFill>
                  <a:srgbClr val="FFFF00"/>
                </a:solidFill>
              </a:rPr>
              <a:t>which</a:t>
            </a:r>
            <a:r>
              <a:rPr lang="en-US" dirty="0" smtClean="0">
                <a:solidFill>
                  <a:schemeClr val="tx1"/>
                </a:solidFill>
              </a:rPr>
              <a:t> inside part with </a:t>
            </a:r>
            <a:r>
              <a:rPr lang="en-US" dirty="0" smtClean="0">
                <a:solidFill>
                  <a:srgbClr val="FFFF00"/>
                </a:solidFill>
              </a:rPr>
              <a:t>how much</a:t>
            </a:r>
            <a:r>
              <a:rPr lang="en-US" dirty="0" smtClean="0">
                <a:solidFill>
                  <a:schemeClr val="tx1"/>
                </a:solidFill>
              </a:rPr>
              <a:t> area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Formulated as an Earth Mover’s Distance (EMD)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optimal solution has polynomial (cubic) complexity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greedy optimization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pre-computation + incremental sliding window update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43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 key vision problem: object detection</a:t>
            </a:r>
            <a:endParaRPr lang="en-US" sz="3200" dirty="0"/>
          </a:p>
        </p:txBody>
      </p:sp>
      <p:pic>
        <p:nvPicPr>
          <p:cNvPr id="1027" name="Picture 3" descr="D:\My_Demo_and_Presentation\SalientObjectDetection\object classes\0000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12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My_Demo_and_Presentation\SalientObjectDetection\object classes\000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9812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My_Demo_and_Presentation\SalientObjectDetection\object classes\00023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19812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000" y="4343400"/>
            <a:ext cx="8382000" cy="2286000"/>
          </a:xfrm>
        </p:spPr>
        <p:txBody>
          <a:bodyPr/>
          <a:lstStyle/>
          <a:p>
            <a:r>
              <a:rPr lang="en-US" dirty="0" smtClean="0"/>
              <a:t>Fundamental for image understanding</a:t>
            </a:r>
          </a:p>
          <a:p>
            <a:r>
              <a:rPr lang="en-US" dirty="0" smtClean="0"/>
              <a:t>Extremely challenging</a:t>
            </a:r>
          </a:p>
          <a:p>
            <a:pPr lvl="1"/>
            <a:r>
              <a:rPr lang="en-US" dirty="0" smtClean="0"/>
              <a:t>Huge number of object classes</a:t>
            </a:r>
          </a:p>
          <a:p>
            <a:pPr lvl="1"/>
            <a:r>
              <a:rPr lang="en-US" dirty="0" smtClean="0"/>
              <a:t>Huge variations in object appearances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composition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47663" y="1752600"/>
                <a:ext cx="8415337" cy="4800600"/>
              </a:xfrm>
            </p:spPr>
            <p:txBody>
              <a:bodyPr/>
              <a:lstStyle/>
              <a:p>
                <a:r>
                  <a:rPr lang="en-US" sz="2400" dirty="0" smtClean="0"/>
                  <a:t>Input: window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𝑊</m:t>
                    </m:r>
                  </m:oMath>
                </a14:m>
                <a:r>
                  <a:rPr lang="en-US" sz="2400" dirty="0" smtClean="0"/>
                  <a:t>, inside/outside segments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/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and their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initial areas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𝐴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/>
                          </a:rPr>
                          <m:t>/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Output: cost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sz="2400" dirty="0" smtClean="0"/>
                  <a:t> of composing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using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for each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𝑝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∈{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sz="24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for each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𝑞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∈{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𝑜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sz="2400" dirty="0" smtClean="0"/>
                  <a:t> (in ascending order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𝑝</m:t>
                        </m:r>
                        <m:r>
                          <a:rPr lang="en-US" sz="2400" i="1" dirty="0">
                            <a:latin typeface="Cambria Math"/>
                          </a:rPr>
                          <m:t>,</m:t>
                        </m:r>
                        <m:r>
                          <a:rPr lang="en-US" sz="2400" i="1" dirty="0">
                            <a:latin typeface="Cambria Math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 smtClean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 smtClean="0"/>
                  <a:t> still has area left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   update areas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400" dirty="0" smtClean="0"/>
                  <a:t> that are composed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𝐶</m:t>
                    </m:r>
                    <m:r>
                      <a:rPr lang="en-US" sz="2400" i="1" dirty="0" smtClean="0">
                        <a:latin typeface="Cambria Math"/>
                      </a:rPr>
                      <m:t>=</m:t>
                    </m:r>
                    <m:r>
                      <a:rPr lang="en-US" sz="2400" b="0" i="1" dirty="0" smtClean="0">
                        <a:latin typeface="Cambria Math"/>
                      </a:rPr>
                      <m:t>𝐶</m:t>
                    </m:r>
                    <m:r>
                      <a:rPr lang="en-US" sz="2400" b="0" i="1" dirty="0" smtClean="0">
                        <a:latin typeface="Cambria Math"/>
                      </a:rPr>
                      <m:t>+</m:t>
                    </m:r>
                    <m:r>
                      <a:rPr lang="en-US" sz="2400" b="0" i="1" dirty="0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𝑝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sz="240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𝑐𝑜𝑚𝑝𝑜𝑠𝑒𝑑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𝑎𝑟𝑒𝑎</m:t>
                    </m:r>
                  </m:oMath>
                </a14:m>
                <a:endParaRPr lang="en-US" sz="2400" b="0" dirty="0" smtClean="0"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𝐶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𝐶</m:t>
                    </m:r>
                    <m:r>
                      <a:rPr lang="en-US" sz="2400" b="0" i="1" smtClean="0">
                        <a:latin typeface="Cambria Math"/>
                      </a:rPr>
                      <m:t>/|</m:t>
                    </m:r>
                    <m:r>
                      <a:rPr lang="en-US" sz="2400" b="0" i="1" smtClean="0">
                        <a:latin typeface="Cambria Math"/>
                      </a:rPr>
                      <m:t>𝑊</m:t>
                    </m:r>
                    <m:r>
                      <a:rPr lang="en-US" sz="2400" b="0" i="1" smtClean="0">
                        <a:latin typeface="Cambria Math"/>
                      </a:rPr>
                      <m:t>|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63" y="1752600"/>
                <a:ext cx="8415337" cy="4800600"/>
              </a:xfrm>
              <a:blipFill rotWithShape="1">
                <a:blip r:embed="rId2"/>
                <a:stretch>
                  <a:fillRect l="-1231" t="-1017" b="-2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70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pseudo code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48672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9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Pre-computation and initialization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7663" y="1905000"/>
                <a:ext cx="8415337" cy="4800600"/>
              </a:xfrm>
            </p:spPr>
            <p:txBody>
              <a:bodyPr/>
              <a:lstStyle/>
              <a:p>
                <a:r>
                  <a:rPr lang="en-US" dirty="0" smtClean="0"/>
                  <a:t>Pre-compute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For each segment p, store a list of other segments in ascending order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, ∗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Initialize segment areas inside/outside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𝑊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Efficient histogram based sliding window, </a:t>
                </a:r>
                <a:r>
                  <a:rPr lang="en-US" dirty="0" err="1" smtClean="0"/>
                  <a:t>Yichen</a:t>
                </a:r>
                <a:r>
                  <a:rPr lang="en-US" dirty="0" smtClean="0"/>
                  <a:t> Wei and </a:t>
                </a:r>
                <a:r>
                  <a:rPr lang="en-US" dirty="0" err="1" smtClean="0"/>
                  <a:t>Litian</a:t>
                </a:r>
                <a:r>
                  <a:rPr lang="en-US" dirty="0" smtClean="0"/>
                  <a:t> Tao, CVPR 2010</a:t>
                </a:r>
              </a:p>
              <a:p>
                <a:pPr lvl="1"/>
                <a:r>
                  <a:rPr lang="en-US" dirty="0" smtClean="0">
                    <a:solidFill>
                      <a:srgbClr val="FFFF00"/>
                    </a:solidFill>
                  </a:rPr>
                  <a:t>Incremental update of segment areas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63" y="1905000"/>
                <a:ext cx="8415337" cy="4800600"/>
              </a:xfrm>
              <a:blipFill rotWithShape="1">
                <a:blip r:embed="rId2"/>
                <a:stretch>
                  <a:fillRect l="-1376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8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implementation details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window sizes: 2% to 50% of image area</a:t>
            </a:r>
          </a:p>
          <a:p>
            <a:r>
              <a:rPr lang="en-US" dirty="0" smtClean="0"/>
              <a:t>7 aspect ratios: 1:2 to 2:1</a:t>
            </a:r>
          </a:p>
          <a:p>
            <a:r>
              <a:rPr lang="en-US" dirty="0" smtClean="0"/>
              <a:t>100-200 segments</a:t>
            </a:r>
          </a:p>
          <a:p>
            <a:r>
              <a:rPr lang="en-US" dirty="0" smtClean="0"/>
              <a:t>1-2 seconds for 300 by 300 image</a:t>
            </a:r>
          </a:p>
          <a:p>
            <a:endParaRPr lang="en-US" dirty="0"/>
          </a:p>
          <a:p>
            <a:r>
              <a:rPr lang="en-US" dirty="0" smtClean="0"/>
              <a:t>Find local optimal windows by non-maximum suppression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on PASCAL VOC 07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for object detection</a:t>
            </a:r>
          </a:p>
          <a:p>
            <a:pPr lvl="1"/>
            <a:r>
              <a:rPr lang="en-US" dirty="0" smtClean="0"/>
              <a:t>20 </a:t>
            </a:r>
            <a:r>
              <a:rPr lang="en-US" dirty="0" smtClean="0"/>
              <a:t>object classes</a:t>
            </a:r>
          </a:p>
          <a:p>
            <a:pPr lvl="1"/>
            <a:r>
              <a:rPr lang="en-US" dirty="0" smtClean="0"/>
              <a:t>Large object and background variation</a:t>
            </a:r>
          </a:p>
          <a:p>
            <a:pPr lvl="1"/>
            <a:r>
              <a:rPr lang="en-US" dirty="0" smtClean="0"/>
              <a:t>Challenging for traditional saliency methods</a:t>
            </a:r>
          </a:p>
          <a:p>
            <a:r>
              <a:rPr lang="en-US" dirty="0" smtClean="0"/>
              <a:t>not totally suitable for salient object detection</a:t>
            </a:r>
            <a:endParaRPr lang="en-US" dirty="0"/>
          </a:p>
          <a:p>
            <a:pPr lvl="1"/>
            <a:r>
              <a:rPr lang="en-US" dirty="0" smtClean="0"/>
              <a:t>Not all labeled objects are </a:t>
            </a:r>
            <a:r>
              <a:rPr lang="en-US" dirty="0" smtClean="0"/>
              <a:t>salient: small</a:t>
            </a:r>
            <a:r>
              <a:rPr lang="en-US" dirty="0" smtClean="0"/>
              <a:t>, occluded, repetitive</a:t>
            </a:r>
          </a:p>
          <a:p>
            <a:pPr lvl="1"/>
            <a:r>
              <a:rPr lang="en-US" dirty="0" smtClean="0"/>
              <a:t>Not all salient objects are </a:t>
            </a:r>
            <a:r>
              <a:rPr lang="en-US" dirty="0" smtClean="0"/>
              <a:t>labeled: only </a:t>
            </a:r>
            <a:r>
              <a:rPr lang="en-US" dirty="0" smtClean="0"/>
              <a:t>20 </a:t>
            </a:r>
            <a:r>
              <a:rPr lang="en-US" dirty="0" smtClean="0"/>
              <a:t>classes</a:t>
            </a:r>
          </a:p>
          <a:p>
            <a:r>
              <a:rPr lang="en-US" dirty="0" smtClean="0"/>
              <a:t>but still the best database we have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:\Intelligence\Research\My Works\ICCV2011\ICCV11_Salient Object Detection\figures\example results\compare2\0063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4114800"/>
            <a:ext cx="3367676" cy="2588379"/>
          </a:xfrm>
          <a:prstGeom prst="rect">
            <a:avLst/>
          </a:prstGeom>
          <a:noFill/>
        </p:spPr>
      </p:pic>
      <p:pic>
        <p:nvPicPr>
          <p:cNvPr id="3" name="Picture 4" descr="H:\Intelligence\Research\My Works\ICCV2011\ICCV11_Salient Object Detection\figures\example results\compare2\0019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02906"/>
            <a:ext cx="2608651" cy="3916894"/>
          </a:xfrm>
          <a:prstGeom prst="rect">
            <a:avLst/>
          </a:prstGeom>
          <a:noFill/>
        </p:spPr>
      </p:pic>
      <p:pic>
        <p:nvPicPr>
          <p:cNvPr id="4" name="Picture 5" descr="H:\Intelligence\Research\My Works\ICCV2011\ICCV11_Salient Object Detection\figures\example results\compare2\00297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2209800"/>
            <a:ext cx="2736304" cy="3648405"/>
          </a:xfrm>
          <a:prstGeom prst="rect">
            <a:avLst/>
          </a:prstGeom>
          <a:noFill/>
        </p:spPr>
      </p:pic>
      <p:pic>
        <p:nvPicPr>
          <p:cNvPr id="5" name="Picture 6" descr="H:\Intelligence\Research\My Works\ICCV2011\ICCV11_Salient Object Detection\figures\example results\compare2\00605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1719528"/>
            <a:ext cx="3367676" cy="2242872"/>
          </a:xfrm>
          <a:prstGeom prst="rect">
            <a:avLst/>
          </a:prstGeom>
          <a:noFill/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81000" y="609600"/>
            <a:ext cx="8534400" cy="5651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dirty="0" smtClean="0">
                <a:solidFill>
                  <a:srgbClr val="FFFF00"/>
                </a:solidFill>
              </a:rPr>
              <a:t>Yellow: correct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0000"/>
                </a:solidFill>
              </a:rPr>
              <a:t>Red: wrong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00CC"/>
                </a:solidFill>
              </a:rPr>
              <a:t>Blue: ground truth</a:t>
            </a:r>
            <a:endParaRPr lang="en-US" sz="28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2648" y="6167735"/>
            <a:ext cx="342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op 5 salient windows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70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:\Intelligence\Research\My Works\ICCV2011\ICCV11_Salient Object Detection\figures\example results\compare2\0005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600200"/>
            <a:ext cx="3454988" cy="2301023"/>
          </a:xfrm>
          <a:prstGeom prst="rect">
            <a:avLst/>
          </a:prstGeom>
          <a:noFill/>
        </p:spPr>
      </p:pic>
      <p:pic>
        <p:nvPicPr>
          <p:cNvPr id="3" name="Picture 3" descr="H:\Intelligence\Research\My Works\ICCV2011\ICCV11_Salient Object Detection\figures\example results\compare2\0002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6476" y="3962400"/>
            <a:ext cx="2980724" cy="2736304"/>
          </a:xfrm>
          <a:prstGeom prst="rect">
            <a:avLst/>
          </a:prstGeom>
          <a:noFill/>
        </p:spPr>
      </p:pic>
      <p:pic>
        <p:nvPicPr>
          <p:cNvPr id="4" name="Picture 4" descr="H:\Intelligence\Research\My Works\ICCV2011\ICCV11_Salient Object Detection\figures\example results\compare2\00847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3696" y="3962400"/>
            <a:ext cx="2736304" cy="2803591"/>
          </a:xfrm>
          <a:prstGeom prst="rect">
            <a:avLst/>
          </a:prstGeom>
          <a:noFill/>
        </p:spPr>
      </p:pic>
      <p:pic>
        <p:nvPicPr>
          <p:cNvPr id="5" name="Picture 6" descr="H:\Intelligence\Research\My Works\ICCV2011\ICCV11_Salient Object Detection\figures\example results\compare2\00769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600200"/>
            <a:ext cx="3454989" cy="2301023"/>
          </a:xfrm>
          <a:prstGeom prst="rect">
            <a:avLst/>
          </a:prstGeom>
          <a:noFill/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81000" y="609600"/>
            <a:ext cx="8534400" cy="5651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dirty="0" smtClean="0">
                <a:solidFill>
                  <a:srgbClr val="FFFF00"/>
                </a:solidFill>
              </a:rPr>
              <a:t>Yellow: correct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0000"/>
                </a:solidFill>
              </a:rPr>
              <a:t>Red: wrong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00CC"/>
                </a:solidFill>
              </a:rPr>
              <a:t>Blue: ground truth</a:t>
            </a:r>
            <a:endParaRPr lang="en-US" sz="2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1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Yellow: correct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FF0000"/>
                </a:solidFill>
              </a:rPr>
              <a:t>Red: wrong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00CC"/>
                </a:solidFill>
              </a:rPr>
              <a:t>Blue: ground truth</a:t>
            </a:r>
            <a:endParaRPr lang="en-US" sz="2800" dirty="0"/>
          </a:p>
        </p:txBody>
      </p:sp>
      <p:pic>
        <p:nvPicPr>
          <p:cNvPr id="4" name="Picture 13" descr="D:\My_Papers\CVPR11_Salient Object Detection\figures\example results\ours\w=500\000662_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09" y="1676400"/>
            <a:ext cx="402439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My_Papers\CVPR11_Salient Object Detection\figures\example results\ours\w=500\000655_3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810000"/>
            <a:ext cx="40005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:\My_Papers\CVPR11_Salient Object Detection\figures\example results\ours\w=500\000897_3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0"/>
            <a:ext cx="40005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D:\My_Papers\CVPR11_Salient Object Detection\figures\example results\ours\w=500\001592_2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396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Yellow: correct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FF0000"/>
                </a:solidFill>
              </a:rPr>
              <a:t>Red: wrong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00CC"/>
                </a:solidFill>
              </a:rPr>
              <a:t>Blue: ground </a:t>
            </a:r>
            <a:r>
              <a:rPr lang="en-US" sz="2800" dirty="0" smtClean="0">
                <a:solidFill>
                  <a:srgbClr val="0000CC"/>
                </a:solidFill>
              </a:rPr>
              <a:t>truth</a:t>
            </a:r>
            <a:endParaRPr lang="en-US" sz="2800" dirty="0"/>
          </a:p>
        </p:txBody>
      </p:sp>
      <p:pic>
        <p:nvPicPr>
          <p:cNvPr id="3" name="Picture 11" descr="D:\My_Papers\CVPR11_Salient Object Detection\figures\example results\ours\w=500\005353_3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200" y="2286000"/>
            <a:ext cx="2858400" cy="190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D:\My_Papers\CVPR11_Salient Object Detection\figures\example results\ours\w=500\006818_3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286000"/>
            <a:ext cx="2858400" cy="190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D:\My_Papers\CVPR11_Salient Object Detection\figures\example results\ours\w=500\001779_3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434340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:\My_Papers\CVPR11_Salient Object Detection\figures\example results\ours\w=500\004763_37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4340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:\My_Papers\CVPR11_Salient Object Detection\figures\figure1&amp;2\final_gt\00624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0" y="4343400"/>
            <a:ext cx="2858400" cy="21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 descr="D:\My_Papers\CVPR11_Salient Object Detection\figures\example results\ours\w=500\009038_33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86000"/>
            <a:ext cx="285750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Outperforms the state-of-the-art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6914" y="5867400"/>
            <a:ext cx="8486086" cy="914400"/>
          </a:xfrm>
        </p:spPr>
        <p:txBody>
          <a:bodyPr/>
          <a:lstStyle/>
          <a:p>
            <a:r>
              <a:rPr lang="en-US" sz="1800" dirty="0" err="1" smtClean="0"/>
              <a:t>Objectness</a:t>
            </a:r>
            <a:r>
              <a:rPr lang="en-US" sz="1800" dirty="0" smtClean="0"/>
              <a:t>: </a:t>
            </a:r>
            <a:r>
              <a:rPr lang="en-US" sz="1600" dirty="0" err="1" smtClean="0"/>
              <a:t>B.Alexe</a:t>
            </a:r>
            <a:r>
              <a:rPr lang="en-US" sz="1600" dirty="0"/>
              <a:t>, </a:t>
            </a:r>
            <a:r>
              <a:rPr lang="en-US" sz="1600" dirty="0" err="1"/>
              <a:t>T.Deselaers</a:t>
            </a:r>
            <a:r>
              <a:rPr lang="en-US" sz="1600" dirty="0"/>
              <a:t>, and </a:t>
            </a:r>
            <a:r>
              <a:rPr lang="en-US" sz="1600" dirty="0" err="1"/>
              <a:t>V.Ferrari</a:t>
            </a:r>
            <a:r>
              <a:rPr lang="en-US" sz="1600" dirty="0"/>
              <a:t>. What is an object. In </a:t>
            </a:r>
            <a:r>
              <a:rPr lang="en-US" sz="1600" dirty="0" smtClean="0"/>
              <a:t>CVPR, 2010</a:t>
            </a:r>
            <a:r>
              <a:rPr lang="en-US" sz="1600" dirty="0"/>
              <a:t>.</a:t>
            </a:r>
          </a:p>
          <a:p>
            <a:r>
              <a:rPr lang="en-US" sz="1800" dirty="0" smtClean="0"/>
              <a:t>Uses </a:t>
            </a:r>
            <a:r>
              <a:rPr lang="en-US" sz="1800" dirty="0" smtClean="0"/>
              <a:t>mainly local </a:t>
            </a:r>
            <a:r>
              <a:rPr lang="en-US" sz="1800" dirty="0" smtClean="0"/>
              <a:t>cues: </a:t>
            </a:r>
            <a:r>
              <a:rPr lang="en-US" sz="1800" dirty="0" smtClean="0">
                <a:solidFill>
                  <a:srgbClr val="FFFF00"/>
                </a:solidFill>
              </a:rPr>
              <a:t>find </a:t>
            </a:r>
            <a:r>
              <a:rPr lang="en-US" sz="1800" dirty="0" smtClean="0">
                <a:solidFill>
                  <a:srgbClr val="FFFF00"/>
                </a:solidFill>
              </a:rPr>
              <a:t>locally salient windows that are globally not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4" name="Picture 1" descr="C:\Users\vv\Desktop\PASCAL_PRCurv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830760"/>
            <a:ext cx="4882251" cy="3960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99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salient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828800"/>
            <a:ext cx="8415337" cy="1371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Visually </a:t>
            </a:r>
            <a:r>
              <a:rPr lang="en-US" dirty="0"/>
              <a:t>distinctive and </a:t>
            </a:r>
            <a:r>
              <a:rPr lang="en-US" dirty="0">
                <a:solidFill>
                  <a:srgbClr val="FFFF00"/>
                </a:solidFill>
              </a:rPr>
              <a:t>semantically </a:t>
            </a:r>
            <a:r>
              <a:rPr lang="en-US" dirty="0" smtClean="0"/>
              <a:t>meaningful</a:t>
            </a:r>
            <a:endParaRPr lang="en-US" dirty="0"/>
          </a:p>
          <a:p>
            <a:r>
              <a:rPr lang="en-US" dirty="0" smtClean="0"/>
              <a:t>Inherently </a:t>
            </a:r>
            <a:r>
              <a:rPr lang="en-US" dirty="0">
                <a:solidFill>
                  <a:srgbClr val="FFFF00"/>
                </a:solidFill>
              </a:rPr>
              <a:t>ambiguous </a:t>
            </a:r>
            <a:r>
              <a:rPr lang="en-US" dirty="0"/>
              <a:t>and </a:t>
            </a:r>
            <a:r>
              <a:rPr lang="en-US" dirty="0" smtClean="0"/>
              <a:t>subjective</a:t>
            </a:r>
            <a:endParaRPr lang="en-US" dirty="0"/>
          </a:p>
        </p:txBody>
      </p:sp>
      <p:pic>
        <p:nvPicPr>
          <p:cNvPr id="2052" name="Picture 4" descr="D:\research_data\MSRA Salient Object Database\ImageA\2\6_64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1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research_data\VOC2007_Test\JPEGImages\00149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11" y="3581400"/>
            <a:ext cx="3157838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My_Demo_and_Presentation\SalientObjectDetection\object classes\00102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581400"/>
            <a:ext cx="262890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6857" y="5867400"/>
            <a:ext cx="771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Yes!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579990" y="5871865"/>
            <a:ext cx="2126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Yes? probably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391400" y="5871865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No!</a:t>
            </a:r>
            <a:endParaRPr lang="en-US" sz="2400" dirty="0"/>
          </a:p>
        </p:txBody>
      </p:sp>
      <p:sp>
        <p:nvSpPr>
          <p:cNvPr id="6" name="椭圆 5"/>
          <p:cNvSpPr/>
          <p:nvPr/>
        </p:nvSpPr>
        <p:spPr bwMode="auto">
          <a:xfrm>
            <a:off x="228600" y="5623560"/>
            <a:ext cx="2547311" cy="92964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352800" y="5623560"/>
            <a:ext cx="2547311" cy="92964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6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:\Intelligence\Research\My Works\ICCV2011\ICCV11_Salient Object Detection\figures\comparison results\0031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928176"/>
            <a:ext cx="3469881" cy="2304000"/>
          </a:xfrm>
          <a:prstGeom prst="rect">
            <a:avLst/>
          </a:prstGeom>
          <a:noFill/>
        </p:spPr>
      </p:pic>
      <p:pic>
        <p:nvPicPr>
          <p:cNvPr id="3" name="Picture 5" descr="H:\Intelligence\Research\My Works\ICCV2011\ICCV11_Salient Object Detection\figures\example results\compare2\00256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3608" y="1928176"/>
            <a:ext cx="3072000" cy="2304000"/>
          </a:xfrm>
          <a:prstGeom prst="rect">
            <a:avLst/>
          </a:prstGeom>
          <a:noFill/>
        </p:spPr>
      </p:pic>
      <p:pic>
        <p:nvPicPr>
          <p:cNvPr id="4" name="Picture 2" descr="H:\Intelligence\Research\My Works\ICCV2011\ICCV11_Salient Object Detection\figures\example results\compare2\cvpr\00318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01600"/>
            <a:ext cx="3469879" cy="2304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3" descr="H:\Intelligence\Research\My Works\ICCV2011\ICCV11_Salient Object Detection\figures\example results\compare2\cvpr\00256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3608" y="4401600"/>
            <a:ext cx="3072000" cy="2304000"/>
          </a:xfrm>
          <a:prstGeom prst="rect">
            <a:avLst/>
          </a:prstGeom>
          <a:noFill/>
        </p:spPr>
      </p:pic>
      <p:sp>
        <p:nvSpPr>
          <p:cNvPr id="6" name="椭圆 5"/>
          <p:cNvSpPr/>
          <p:nvPr/>
        </p:nvSpPr>
        <p:spPr>
          <a:xfrm>
            <a:off x="3525752" y="4757936"/>
            <a:ext cx="1046248" cy="728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90800" y="5141168"/>
            <a:ext cx="843544" cy="650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91200" y="5225752"/>
            <a:ext cx="838200" cy="794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117768" y="5105400"/>
            <a:ext cx="1645232" cy="10618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04800" y="609600"/>
            <a:ext cx="8534400" cy="5651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dirty="0" smtClean="0">
                <a:solidFill>
                  <a:srgbClr val="FFFF00"/>
                </a:solidFill>
              </a:rPr>
              <a:t>Yellow: correct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0000"/>
                </a:solidFill>
              </a:rPr>
              <a:t>Red: wrong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00CC"/>
                </a:solidFill>
              </a:rPr>
              <a:t>Blue: ground truth</a:t>
            </a:r>
            <a:endParaRPr lang="en-US" sz="2800" dirty="0">
              <a:solidFill>
                <a:srgbClr val="0000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272" y="2743200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70974" y="525780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objectness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80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304800" y="609600"/>
            <a:ext cx="8534400" cy="5651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dirty="0" smtClean="0">
                <a:solidFill>
                  <a:srgbClr val="FFFF00"/>
                </a:solidFill>
              </a:rPr>
              <a:t>Yellow: correct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0000"/>
                </a:solidFill>
              </a:rPr>
              <a:t>Red: wrong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00CC"/>
                </a:solidFill>
              </a:rPr>
              <a:t>Blue: ground truth</a:t>
            </a:r>
            <a:endParaRPr lang="en-US" sz="2800" dirty="0">
              <a:solidFill>
                <a:srgbClr val="0000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0810" y="5257800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523774" y="525780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objectness</a:t>
            </a:r>
            <a:endParaRPr lang="en-US" sz="2400" dirty="0"/>
          </a:p>
        </p:txBody>
      </p:sp>
      <p:pic>
        <p:nvPicPr>
          <p:cNvPr id="13" name="Picture 2" descr="H:\Intelligence\Research\My Works\ICCV2011\ICCV11_Salient Object Detection\figures\example results\compare2\0061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999" y="1981200"/>
            <a:ext cx="2570401" cy="3060000"/>
          </a:xfrm>
          <a:prstGeom prst="rect">
            <a:avLst/>
          </a:prstGeom>
          <a:noFill/>
        </p:spPr>
      </p:pic>
      <p:pic>
        <p:nvPicPr>
          <p:cNvPr id="14" name="Picture 2" descr="H:\Intelligence\Research\My Works\ICCV2011\ICCV11_Salient Object Detection\figures\example results\compare2\cvpr\0061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8401" y="1981200"/>
            <a:ext cx="2570399" cy="3060000"/>
          </a:xfrm>
          <a:prstGeom prst="rect">
            <a:avLst/>
          </a:prstGeom>
          <a:noFill/>
        </p:spPr>
      </p:pic>
      <p:sp>
        <p:nvSpPr>
          <p:cNvPr id="15" name="椭圆 14"/>
          <p:cNvSpPr/>
          <p:nvPr/>
        </p:nvSpPr>
        <p:spPr>
          <a:xfrm>
            <a:off x="4373160" y="3962400"/>
            <a:ext cx="1037040" cy="7494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429000" y="2971800"/>
            <a:ext cx="685800" cy="615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5" descr="H:\Intelligence\Research\My Works\ICCV2011\ICCV11_Salient Object Detection\figures\example results\compare2\00592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676400"/>
            <a:ext cx="2880000" cy="2160000"/>
          </a:xfrm>
          <a:prstGeom prst="rect">
            <a:avLst/>
          </a:prstGeom>
          <a:noFill/>
        </p:spPr>
      </p:pic>
      <p:pic>
        <p:nvPicPr>
          <p:cNvPr id="18" name="Picture 3" descr="H:\Intelligence\Research\My Works\ICCV2011\ICCV11_Salient Object Detection\figures\example results\compare2\cvpr\00592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5400" y="4240800"/>
            <a:ext cx="2880000" cy="2160000"/>
          </a:xfrm>
          <a:prstGeom prst="rect">
            <a:avLst/>
          </a:prstGeom>
          <a:noFill/>
        </p:spPr>
      </p:pic>
      <p:sp>
        <p:nvSpPr>
          <p:cNvPr id="19" name="椭圆 18"/>
          <p:cNvSpPr/>
          <p:nvPr/>
        </p:nvSpPr>
        <p:spPr>
          <a:xfrm>
            <a:off x="7574048" y="5638800"/>
            <a:ext cx="655552" cy="4739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294712" y="5698233"/>
            <a:ext cx="696888" cy="4739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086600" y="3733800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800374" y="632460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objectness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4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cases: too complex</a:t>
            </a:r>
            <a:endParaRPr lang="en-US" dirty="0"/>
          </a:p>
        </p:txBody>
      </p:sp>
      <p:pic>
        <p:nvPicPr>
          <p:cNvPr id="3" name="Picture 2" descr="D:\My_Papers\CVPR11_Salient Object Detection\figures\fail\0002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0" y="15528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D:\My_Papers\CVPR11_Salient Object Detection\figures\fail\000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00" y="15528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My_Work\SalientObjectDetection\our difficult examples(until 001000)\00036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251002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My_Work\SalientObjectDetection\our difficult examples(until 001500)\00137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282" y="3429000"/>
            <a:ext cx="22837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My_Work\SalientObjectDetection\our difficult examples(until 001000)\00056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3429000"/>
            <a:ext cx="25717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My_Papers\CVPR11_Salient Object Detection\figures\fail\0003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528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83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cases: lack of semantics</a:t>
            </a:r>
            <a:endParaRPr 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47663" y="1905000"/>
            <a:ext cx="8415337" cy="175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Char char="•"/>
              <a:defRPr sz="27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–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–"/>
              <a:defRPr sz="16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SzPct val="110000"/>
              <a:buFont typeface="Arial" charset="0"/>
              <a:buChar char="›"/>
              <a:defRPr sz="14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zh-CN" sz="2400" dirty="0">
                <a:solidFill>
                  <a:srgbClr val="FFFF00"/>
                </a:solidFill>
              </a:rPr>
              <a:t>Partial background with </a:t>
            </a:r>
            <a:r>
              <a:rPr lang="en-US" altLang="zh-CN" sz="2400" dirty="0" smtClean="0">
                <a:solidFill>
                  <a:srgbClr val="FFFF00"/>
                </a:solidFill>
              </a:rPr>
              <a:t>object</a:t>
            </a:r>
            <a:r>
              <a:rPr lang="en-US" altLang="zh-CN" sz="2400" dirty="0" smtClean="0"/>
              <a:t>: </a:t>
            </a:r>
            <a:r>
              <a:rPr lang="en-US" altLang="zh-CN" sz="2400" dirty="0"/>
              <a:t>man with background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Not annotated </a:t>
            </a:r>
            <a:r>
              <a:rPr lang="en-US" altLang="zh-CN" sz="2400" dirty="0" smtClean="0">
                <a:solidFill>
                  <a:srgbClr val="FFFF00"/>
                </a:solidFill>
              </a:rPr>
              <a:t>objects</a:t>
            </a:r>
            <a:r>
              <a:rPr lang="en-US" altLang="zh-CN" sz="2400" dirty="0" smtClean="0"/>
              <a:t>: painting</a:t>
            </a:r>
            <a:r>
              <a:rPr lang="en-US" altLang="zh-CN" sz="2400" dirty="0"/>
              <a:t>, pillows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Similar objects </a:t>
            </a:r>
            <a:r>
              <a:rPr lang="en-US" altLang="zh-CN" sz="2400" dirty="0" smtClean="0">
                <a:solidFill>
                  <a:srgbClr val="FFFF00"/>
                </a:solidFill>
              </a:rPr>
              <a:t>together</a:t>
            </a:r>
            <a:r>
              <a:rPr lang="en-US" altLang="zh-CN" sz="2400" dirty="0" smtClean="0"/>
              <a:t>: two </a:t>
            </a:r>
            <a:r>
              <a:rPr lang="en-US" altLang="zh-CN" sz="2400" dirty="0"/>
              <a:t>chairs</a:t>
            </a:r>
            <a:endParaRPr lang="zh-CN" altLang="en-US" sz="2400" dirty="0"/>
          </a:p>
        </p:txBody>
      </p:sp>
      <p:pic>
        <p:nvPicPr>
          <p:cNvPr id="4" name="Picture 9" descr="D:\test_samp\salient_res\003115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5686399"/>
            <a:ext cx="864096" cy="811165"/>
          </a:xfrm>
          <a:prstGeom prst="rect">
            <a:avLst/>
          </a:prstGeom>
          <a:noFill/>
        </p:spPr>
      </p:pic>
      <p:pic>
        <p:nvPicPr>
          <p:cNvPr id="5" name="Picture 10" descr="D:\test_samp\salient_res\003115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3958208"/>
            <a:ext cx="1927061" cy="1512168"/>
          </a:xfrm>
          <a:prstGeom prst="rect">
            <a:avLst/>
          </a:prstGeom>
          <a:noFill/>
        </p:spPr>
      </p:pic>
      <p:pic>
        <p:nvPicPr>
          <p:cNvPr id="6" name="Picture 11" descr="D:\test_samp\salient_res\003115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3958208"/>
            <a:ext cx="1319610" cy="1512168"/>
          </a:xfrm>
          <a:prstGeom prst="rect">
            <a:avLst/>
          </a:prstGeom>
          <a:noFill/>
        </p:spPr>
      </p:pic>
      <p:pic>
        <p:nvPicPr>
          <p:cNvPr id="7" name="Picture 12" descr="D:\test_samp\salient_res\003115_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5686400"/>
            <a:ext cx="1272455" cy="792088"/>
          </a:xfrm>
          <a:prstGeom prst="rect">
            <a:avLst/>
          </a:prstGeom>
          <a:noFill/>
        </p:spPr>
      </p:pic>
      <p:pic>
        <p:nvPicPr>
          <p:cNvPr id="8" name="Picture 13" descr="D:\test_samp\salient_res\003115_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5686400"/>
            <a:ext cx="876550" cy="792088"/>
          </a:xfrm>
          <a:prstGeom prst="rect">
            <a:avLst/>
          </a:prstGeom>
          <a:noFill/>
        </p:spPr>
      </p:pic>
      <p:pic>
        <p:nvPicPr>
          <p:cNvPr id="9" name="Picture 2" descr="C:\Users\vv\Desktop\w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583" y="3886200"/>
            <a:ext cx="3683965" cy="2664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1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</a:t>
            </a:r>
            <a:r>
              <a:rPr lang="en-US" dirty="0" smtClean="0"/>
              <a:t>cases: lack of semantics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663" y="1905000"/>
            <a:ext cx="8415337" cy="609600"/>
          </a:xfrm>
        </p:spPr>
        <p:txBody>
          <a:bodyPr/>
          <a:lstStyle/>
          <a:p>
            <a:r>
              <a:rPr lang="en-US" altLang="zh-CN" sz="2800" dirty="0">
                <a:solidFill>
                  <a:srgbClr val="FFFF00"/>
                </a:solidFill>
              </a:rPr>
              <a:t>Partial object or object </a:t>
            </a:r>
            <a:r>
              <a:rPr lang="en-US" altLang="zh-CN" sz="2800" dirty="0" smtClean="0">
                <a:solidFill>
                  <a:srgbClr val="FFFF00"/>
                </a:solidFill>
              </a:rPr>
              <a:t>parts</a:t>
            </a:r>
            <a:r>
              <a:rPr lang="en-US" altLang="zh-CN" sz="2800" dirty="0" smtClean="0"/>
              <a:t>: wheels </a:t>
            </a:r>
            <a:r>
              <a:rPr lang="en-US" altLang="zh-CN" sz="2800" dirty="0"/>
              <a:t>and </a:t>
            </a:r>
            <a:r>
              <a:rPr lang="en-US" altLang="zh-CN" sz="2800" dirty="0" smtClean="0"/>
              <a:t>seat</a:t>
            </a:r>
            <a:endParaRPr lang="zh-CN" altLang="en-US" sz="2800" dirty="0"/>
          </a:p>
        </p:txBody>
      </p:sp>
      <p:pic>
        <p:nvPicPr>
          <p:cNvPr id="4" name="Picture 15" descr="D:\test_samp\salient_res\009677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4728" y="2910879"/>
            <a:ext cx="936104" cy="1376315"/>
          </a:xfrm>
          <a:prstGeom prst="rect">
            <a:avLst/>
          </a:prstGeom>
          <a:noFill/>
        </p:spPr>
      </p:pic>
      <p:pic>
        <p:nvPicPr>
          <p:cNvPr id="5" name="Picture 16" descr="D:\test_samp\salient_res\009677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4608" y="2910879"/>
            <a:ext cx="936104" cy="1306093"/>
          </a:xfrm>
          <a:prstGeom prst="rect">
            <a:avLst/>
          </a:prstGeom>
          <a:noFill/>
        </p:spPr>
      </p:pic>
      <p:pic>
        <p:nvPicPr>
          <p:cNvPr id="6" name="Picture 17" descr="D:\test_samp\salient_res\009677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6456" y="4495056"/>
            <a:ext cx="1475154" cy="1296144"/>
          </a:xfrm>
          <a:prstGeom prst="rect">
            <a:avLst/>
          </a:prstGeom>
          <a:noFill/>
        </p:spPr>
      </p:pic>
      <p:pic>
        <p:nvPicPr>
          <p:cNvPr id="7" name="Picture 18" descr="D:\test_samp\salient_res\009677_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22640" y="4495056"/>
            <a:ext cx="1103617" cy="1296144"/>
          </a:xfrm>
          <a:prstGeom prst="rect">
            <a:avLst/>
          </a:prstGeom>
          <a:noFill/>
        </p:spPr>
      </p:pic>
      <p:pic>
        <p:nvPicPr>
          <p:cNvPr id="8" name="Picture 19" descr="D:\test_samp\salient_res\009677_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6456" y="2910880"/>
            <a:ext cx="1244659" cy="1296144"/>
          </a:xfrm>
          <a:prstGeom prst="rect">
            <a:avLst/>
          </a:prstGeom>
          <a:noFill/>
        </p:spPr>
      </p:pic>
      <p:pic>
        <p:nvPicPr>
          <p:cNvPr id="9" name="Picture 2" descr="C:\Users\vv\Desktop\w2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0" y="2910880"/>
            <a:ext cx="3950439" cy="2880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77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#windows V.S. detection rate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663" y="3962400"/>
            <a:ext cx="8415337" cy="2590800"/>
          </a:xfrm>
        </p:spPr>
        <p:txBody>
          <a:bodyPr/>
          <a:lstStyle/>
          <a:p>
            <a:r>
              <a:rPr lang="en-US" sz="3200" dirty="0" smtClean="0"/>
              <a:t>Find many objects within a few windows</a:t>
            </a:r>
          </a:p>
          <a:p>
            <a:r>
              <a:rPr lang="en-US" sz="3200" dirty="0" smtClean="0"/>
              <a:t>A practical pre-processing tool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277296"/>
              </p:ext>
            </p:extLst>
          </p:nvPr>
        </p:nvGraphicFramePr>
        <p:xfrm>
          <a:off x="683568" y="1937792"/>
          <a:ext cx="7704856" cy="1415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133"/>
                <a:gridCol w="1196871"/>
                <a:gridCol w="1122067"/>
                <a:gridCol w="972458"/>
                <a:gridCol w="1047262"/>
                <a:gridCol w="1122065"/>
              </a:tblGrid>
              <a:tr h="707504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#top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windows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5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10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20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30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50</a:t>
                      </a:r>
                      <a:endParaRPr lang="zh-CN" altLang="en-US" sz="2400" dirty="0"/>
                    </a:p>
                  </a:txBody>
                  <a:tcPr anchor="ctr" anchorCtr="1"/>
                </a:tc>
              </a:tr>
              <a:tr h="707504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recall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0.25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0.33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0.44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0.5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/>
                        <a:t>0.57</a:t>
                      </a:r>
                      <a:endParaRPr lang="zh-CN" altLang="en-US" sz="2400" dirty="0"/>
                    </a:p>
                  </a:txBody>
                  <a:tcPr anchor="ctr" anchorCtr="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9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on MSRA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400" dirty="0" smtClean="0"/>
              <a:t>Less challenging: only </a:t>
            </a:r>
            <a:r>
              <a:rPr lang="en-US" sz="2400" dirty="0"/>
              <a:t>a single </a:t>
            </a:r>
            <a:r>
              <a:rPr lang="en-US" sz="2400" dirty="0" smtClean="0"/>
              <a:t>large object</a:t>
            </a:r>
            <a:endParaRPr lang="en-US" sz="2400" dirty="0"/>
          </a:p>
          <a:p>
            <a:pPr lvl="1"/>
            <a:r>
              <a:rPr lang="en-US" sz="1900" dirty="0" err="1" smtClean="0"/>
              <a:t>T.Liu</a:t>
            </a:r>
            <a:r>
              <a:rPr lang="en-US" sz="1900" dirty="0"/>
              <a:t>, </a:t>
            </a:r>
            <a:r>
              <a:rPr lang="en-US" sz="1900" dirty="0" err="1"/>
              <a:t>J.Sun</a:t>
            </a:r>
            <a:r>
              <a:rPr lang="en-US" sz="1900" dirty="0"/>
              <a:t>, </a:t>
            </a:r>
            <a:r>
              <a:rPr lang="en-US" sz="1900" dirty="0" err="1"/>
              <a:t>N.Zheng</a:t>
            </a:r>
            <a:r>
              <a:rPr lang="en-US" sz="1900" dirty="0"/>
              <a:t>, </a:t>
            </a:r>
            <a:r>
              <a:rPr lang="en-US" sz="1900" dirty="0" err="1"/>
              <a:t>X.Tang</a:t>
            </a:r>
            <a:r>
              <a:rPr lang="en-US" sz="1900" dirty="0"/>
              <a:t>, and </a:t>
            </a:r>
            <a:r>
              <a:rPr lang="en-US" sz="1900" dirty="0" err="1"/>
              <a:t>H.Shum</a:t>
            </a:r>
            <a:r>
              <a:rPr lang="en-US" sz="1900" dirty="0"/>
              <a:t>. Learning to detect </a:t>
            </a:r>
            <a:r>
              <a:rPr lang="en-US" sz="1900" dirty="0" smtClean="0"/>
              <a:t>a salient </a:t>
            </a:r>
            <a:r>
              <a:rPr lang="en-US" sz="1900" dirty="0"/>
              <a:t>object. In CVPR, </a:t>
            </a:r>
            <a:r>
              <a:rPr lang="en-US" sz="1900" dirty="0" smtClean="0"/>
              <a:t>2007</a:t>
            </a:r>
          </a:p>
          <a:p>
            <a:pPr lvl="1"/>
            <a:endParaRPr lang="en-US" sz="1900" dirty="0"/>
          </a:p>
          <a:p>
            <a:r>
              <a:rPr lang="en-US" sz="2400" dirty="0" smtClean="0"/>
              <a:t>Use the most salient window of our approach in evaluation</a:t>
            </a:r>
          </a:p>
          <a:p>
            <a:pPr lvl="1"/>
            <a:r>
              <a:rPr lang="en-US" sz="1900" dirty="0" smtClean="0"/>
              <a:t>pixel level precision/recall is </a:t>
            </a:r>
            <a:r>
              <a:rPr lang="en-US" sz="1900" dirty="0"/>
              <a:t>comparable </a:t>
            </a:r>
            <a:r>
              <a:rPr lang="en-US" sz="1900" dirty="0" smtClean="0"/>
              <a:t>with previous methods</a:t>
            </a:r>
          </a:p>
          <a:p>
            <a:pPr lvl="1"/>
            <a:endParaRPr lang="en-US" sz="1900" dirty="0"/>
          </a:p>
          <a:p>
            <a:r>
              <a:rPr lang="en-US" sz="2400" dirty="0" smtClean="0"/>
              <a:t>Our approach is principled for multi-object detection</a:t>
            </a:r>
          </a:p>
          <a:p>
            <a:pPr lvl="1"/>
            <a:r>
              <a:rPr lang="en-US" sz="1900" dirty="0" smtClean="0"/>
              <a:t>benefits less from the database’s simplicity than previous methods</a:t>
            </a:r>
          </a:p>
        </p:txBody>
      </p:sp>
    </p:spTree>
    <p:extLst>
      <p:ext uri="{BB962C8B-B14F-4D97-AF65-F5344CB8AC3E}">
        <p14:creationId xmlns:p14="http://schemas.microsoft.com/office/powerpoint/2010/main" val="183056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novel ‘composition</a:t>
                </a:r>
                <a:r>
                  <a:rPr lang="en-US" dirty="0" smtClean="0"/>
                  <a:t>’ </a:t>
                </a:r>
                <a:r>
                  <a:rPr lang="en-US" dirty="0" smtClean="0"/>
                  <a:t>based saliency measure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pixel saliency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window saliency</a:t>
                </a: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FFFF00"/>
                    </a:solidFill>
                  </a:rPr>
                  <a:t>a saliency map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a 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generic (salient) object detector</a:t>
                </a:r>
              </a:p>
              <a:p>
                <a:r>
                  <a:rPr lang="en-US" dirty="0" smtClean="0"/>
                  <a:t>State-of-the-art accuracy and </a:t>
                </a:r>
                <a:r>
                  <a:rPr lang="en-US" dirty="0" smtClean="0"/>
                  <a:t>performance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Future work</a:t>
                </a:r>
                <a:endParaRPr lang="en-US" dirty="0"/>
              </a:p>
              <a:p>
                <a:pPr lvl="1"/>
                <a:r>
                  <a:rPr lang="en-US" dirty="0" smtClean="0"/>
                  <a:t>better </a:t>
                </a:r>
                <a:r>
                  <a:rPr lang="en-US" dirty="0"/>
                  <a:t>feature/composition algorithm</a:t>
                </a:r>
              </a:p>
              <a:p>
                <a:pPr lvl="1"/>
                <a:r>
                  <a:rPr lang="en-US" dirty="0" smtClean="0"/>
                  <a:t>learning </a:t>
                </a:r>
                <a:r>
                  <a:rPr lang="en-US" dirty="0"/>
                  <a:t>a discriminative generic object </a:t>
                </a:r>
                <a:r>
                  <a:rPr lang="en-US" dirty="0" smtClean="0"/>
                  <a:t>classifier</a:t>
                </a:r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76" t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8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detect salient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Relatively easy: large and </a:t>
            </a:r>
            <a:r>
              <a:rPr lang="en-US" dirty="0"/>
              <a:t>distinct</a:t>
            </a:r>
          </a:p>
          <a:p>
            <a:endParaRPr lang="en-US" dirty="0" smtClean="0"/>
          </a:p>
          <a:p>
            <a:r>
              <a:rPr lang="en-US" dirty="0"/>
              <a:t>Semantically important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 summarization, cropping…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Object level matching, retrieval…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generic object detector for later recognition</a:t>
            </a:r>
          </a:p>
          <a:p>
            <a:pPr marL="914400" lvl="1" indent="-514350"/>
            <a:r>
              <a:rPr lang="en-US" dirty="0" smtClean="0">
                <a:solidFill>
                  <a:srgbClr val="FFFF00"/>
                </a:solidFill>
              </a:rPr>
              <a:t>avoid running thousands of different detectors</a:t>
            </a:r>
          </a:p>
          <a:p>
            <a:pPr marL="914400" lvl="1" indent="-514350"/>
            <a:r>
              <a:rPr lang="en-US" dirty="0" smtClean="0">
                <a:solidFill>
                  <a:srgbClr val="FFFF00"/>
                </a:solidFill>
              </a:rPr>
              <a:t>a scalable system for image understanding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6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approach: saliency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029200"/>
            <a:ext cx="8382000" cy="1676400"/>
          </a:xfrm>
        </p:spPr>
        <p:txBody>
          <a:bodyPr/>
          <a:lstStyle/>
          <a:p>
            <a:r>
              <a:rPr lang="en-US" dirty="0" smtClean="0"/>
              <a:t>Measures per-pixel importance</a:t>
            </a:r>
          </a:p>
          <a:p>
            <a:r>
              <a:rPr lang="en-US" dirty="0" smtClean="0"/>
              <a:t>Loses information and deficient to find objects</a:t>
            </a:r>
          </a:p>
        </p:txBody>
      </p:sp>
      <p:pic>
        <p:nvPicPr>
          <p:cNvPr id="4" name="Picture 3" descr="H:\Intelligence\Research\My Works\ICCV2011\ICCV11_Salient Object Detection\figures\figure1&amp;2\gbvs\003334_gbv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958340"/>
            <a:ext cx="3810000" cy="2537460"/>
          </a:xfrm>
          <a:prstGeom prst="rect">
            <a:avLst/>
          </a:prstGeom>
          <a:noFill/>
        </p:spPr>
      </p:pic>
      <p:pic>
        <p:nvPicPr>
          <p:cNvPr id="5" name="Picture 4" descr="H:\Intelligence\Research\Dataset\PASCAL VOC 07\VOC2007\JPEGImages_All\0033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58340"/>
            <a:ext cx="3810000" cy="2537460"/>
          </a:xfrm>
          <a:prstGeom prst="rect">
            <a:avLst/>
          </a:prstGeom>
          <a:noFill/>
        </p:spPr>
      </p:pic>
      <p:sp>
        <p:nvSpPr>
          <p:cNvPr id="6" name="矩形 6"/>
          <p:cNvSpPr/>
          <p:nvPr/>
        </p:nvSpPr>
        <p:spPr>
          <a:xfrm>
            <a:off x="465462" y="2699380"/>
            <a:ext cx="2667000" cy="139256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 7"/>
          <p:cNvSpPr/>
          <p:nvPr/>
        </p:nvSpPr>
        <p:spPr>
          <a:xfrm>
            <a:off x="1662214" y="2339340"/>
            <a:ext cx="2384648" cy="11430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Right Arrow 8"/>
          <p:cNvSpPr/>
          <p:nvPr/>
        </p:nvSpPr>
        <p:spPr bwMode="auto">
          <a:xfrm>
            <a:off x="4343400" y="2453640"/>
            <a:ext cx="609600" cy="419100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3581400" y="3082290"/>
            <a:ext cx="3276600" cy="17145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286000" y="3787140"/>
            <a:ext cx="3962400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050" name="Picture 2" descr="C:\Users\yichenw\AppData\Local\Microsoft\Windows\Temporary Internet Files\Content.IE5\4Y1P7KS9\MC90044149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0134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</a:t>
            </a:r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876800"/>
            <a:ext cx="8229600" cy="1752600"/>
          </a:xfrm>
        </p:spPr>
        <p:txBody>
          <a:bodyPr/>
          <a:lstStyle/>
          <a:p>
            <a:r>
              <a:rPr lang="en-US" dirty="0" smtClean="0"/>
              <a:t>Slide different size windows over all positions</a:t>
            </a:r>
          </a:p>
          <a:p>
            <a:r>
              <a:rPr lang="en-US" dirty="0" smtClean="0"/>
              <a:t>Evaluate a </a:t>
            </a:r>
            <a:r>
              <a:rPr lang="en-US" dirty="0" smtClean="0">
                <a:solidFill>
                  <a:srgbClr val="FFFF00"/>
                </a:solidFill>
              </a:rPr>
              <a:t>quality function</a:t>
            </a:r>
            <a:r>
              <a:rPr lang="en-US" dirty="0" smtClean="0"/>
              <a:t>, e.g., a car classifier</a:t>
            </a:r>
          </a:p>
          <a:p>
            <a:r>
              <a:rPr lang="en-US" dirty="0" smtClean="0"/>
              <a:t>Output windows those are locally optimum</a:t>
            </a:r>
          </a:p>
        </p:txBody>
      </p:sp>
      <p:pic>
        <p:nvPicPr>
          <p:cNvPr id="4" name="Picture 3" descr="H:\Intelligence\Research\Dataset\PASCAL VOC 07\VOC2007\JPEGImages_All\0033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3810000" cy="2537460"/>
          </a:xfrm>
          <a:prstGeom prst="rect">
            <a:avLst/>
          </a:prstGeom>
          <a:noFill/>
        </p:spPr>
      </p:pic>
      <p:sp>
        <p:nvSpPr>
          <p:cNvPr id="6" name="矩形 6"/>
          <p:cNvSpPr/>
          <p:nvPr/>
        </p:nvSpPr>
        <p:spPr>
          <a:xfrm>
            <a:off x="617862" y="1905000"/>
            <a:ext cx="1295400" cy="9906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右箭头 20"/>
          <p:cNvSpPr/>
          <p:nvPr/>
        </p:nvSpPr>
        <p:spPr>
          <a:xfrm>
            <a:off x="1981200" y="2286000"/>
            <a:ext cx="914400" cy="216024"/>
          </a:xfrm>
          <a:prstGeom prst="rightArrow">
            <a:avLst>
              <a:gd name="adj1" fmla="val 50000"/>
              <a:gd name="adj2" fmla="val 16778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右箭头 20"/>
          <p:cNvSpPr/>
          <p:nvPr/>
        </p:nvSpPr>
        <p:spPr>
          <a:xfrm rot="5400000">
            <a:off x="806387" y="3320988"/>
            <a:ext cx="914400" cy="216024"/>
          </a:xfrm>
          <a:prstGeom prst="rightArrow">
            <a:avLst>
              <a:gd name="adj1" fmla="val 50000"/>
              <a:gd name="adj2" fmla="val 16778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1905000"/>
            <a:ext cx="327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smtClean="0"/>
              <a:t>Face, human…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smtClean="0"/>
              <a:t>Car, bus…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smtClean="0"/>
              <a:t>Horse, dog…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smtClean="0"/>
              <a:t>Table, couch…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smtClean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19600" y="3846493"/>
                <a:ext cx="460254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FF00"/>
                    </a:solidFill>
                  </a:rPr>
                  <a:t>millions of windows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</a:rPr>
                  <a:t> </a:t>
                </a:r>
              </a:p>
              <a:p>
                <a:r>
                  <a:rPr lang="en-US" sz="2800" dirty="0" smtClean="0">
                    <a:solidFill>
                      <a:srgbClr val="FFFF00"/>
                    </a:solidFill>
                  </a:rPr>
                  <a:t>thousands of object classes</a:t>
                </a:r>
                <a:endParaRPr 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846493"/>
                <a:ext cx="4602542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2119" t="-6369" r="-211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4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Salient object detection by composition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905000"/>
            <a:ext cx="8415337" cy="48006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‘composition’ based window saliency measure</a:t>
            </a:r>
          </a:p>
          <a:p>
            <a:pPr lvl="1"/>
            <a:r>
              <a:rPr lang="en-US" dirty="0" smtClean="0"/>
              <a:t>intuitive and </a:t>
            </a:r>
            <a:r>
              <a:rPr lang="en-US" dirty="0" smtClean="0">
                <a:solidFill>
                  <a:srgbClr val="FFFF00"/>
                </a:solidFill>
              </a:rPr>
              <a:t>generalizes to different objects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/>
              <a:t>sliding window based generic object detector</a:t>
            </a:r>
          </a:p>
          <a:p>
            <a:pPr lvl="1"/>
            <a:r>
              <a:rPr lang="en-US" dirty="0" smtClean="0"/>
              <a:t>fast and practical: </a:t>
            </a:r>
            <a:r>
              <a:rPr lang="en-US" dirty="0" smtClean="0">
                <a:solidFill>
                  <a:srgbClr val="FFFF00"/>
                </a:solidFill>
              </a:rPr>
              <a:t>1-2 seconds</a:t>
            </a:r>
            <a:r>
              <a:rPr lang="en-US" dirty="0" smtClean="0"/>
              <a:t> per image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a few dozens/hundreds output windows</a:t>
            </a:r>
          </a:p>
          <a:p>
            <a:endParaRPr lang="en-US" dirty="0" smtClean="0"/>
          </a:p>
          <a:p>
            <a:r>
              <a:rPr lang="en-US" dirty="0" smtClean="0"/>
              <a:t>Effective </a:t>
            </a:r>
            <a:r>
              <a:rPr lang="en-US" dirty="0" smtClean="0">
                <a:solidFill>
                  <a:srgbClr val="FFFF00"/>
                </a:solidFill>
              </a:rPr>
              <a:t>pre-processing</a:t>
            </a:r>
            <a:r>
              <a:rPr lang="en-US" dirty="0" smtClean="0"/>
              <a:t> for later recognition tasks</a:t>
            </a:r>
          </a:p>
        </p:txBody>
      </p:sp>
    </p:spTree>
    <p:extLst>
      <p:ext uri="{BB962C8B-B14F-4D97-AF65-F5344CB8AC3E}">
        <p14:creationId xmlns:p14="http://schemas.microsoft.com/office/powerpoint/2010/main" val="23607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It is hard to </a:t>
            </a:r>
            <a:r>
              <a:rPr lang="en-US" sz="3200" dirty="0"/>
              <a:t>represent </a:t>
            </a:r>
            <a:r>
              <a:rPr lang="en-US" sz="3200" dirty="0" smtClean="0"/>
              <a:t>a </a:t>
            </a:r>
            <a:r>
              <a:rPr lang="en-US" sz="3200" dirty="0"/>
              <a:t>salient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5105400"/>
            <a:ext cx="8415337" cy="1524000"/>
          </a:xfrm>
        </p:spPr>
        <p:txBody>
          <a:bodyPr/>
          <a:lstStyle/>
          <a:p>
            <a:r>
              <a:rPr lang="en-US" dirty="0" smtClean="0"/>
              <a:t>Given image I and window W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saliency(W) = cost of composing W using (I-W)</a:t>
            </a:r>
          </a:p>
        </p:txBody>
      </p:sp>
      <p:pic>
        <p:nvPicPr>
          <p:cNvPr id="7" name="Picture 3" descr="D:\My_Demo_and_Presentation\SalientObjectDetection\object classes\0000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6888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My_Demo_and_Presentation\SalientObjectDetection\object classes\000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246888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D:\My_Demo_and_Presentation\SalientObjectDetection\object classes\00023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246888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6"/>
          <p:cNvSpPr/>
          <p:nvPr/>
        </p:nvSpPr>
        <p:spPr>
          <a:xfrm>
            <a:off x="1828800" y="3345180"/>
            <a:ext cx="762000" cy="4953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6"/>
          <p:cNvSpPr/>
          <p:nvPr/>
        </p:nvSpPr>
        <p:spPr>
          <a:xfrm>
            <a:off x="4114800" y="3649980"/>
            <a:ext cx="1219200" cy="8001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 6"/>
          <p:cNvSpPr/>
          <p:nvPr/>
        </p:nvSpPr>
        <p:spPr>
          <a:xfrm>
            <a:off x="4648200" y="2849880"/>
            <a:ext cx="533400" cy="15240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 6"/>
          <p:cNvSpPr/>
          <p:nvPr/>
        </p:nvSpPr>
        <p:spPr>
          <a:xfrm>
            <a:off x="6553200" y="2971800"/>
            <a:ext cx="2133600" cy="102108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63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‘composition’ definition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7663" y="1905000"/>
                <a:ext cx="8415337" cy="4800600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More information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better estimation</a:t>
                </a: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from pixels to windows</a:t>
                </a:r>
              </a:p>
              <a:p>
                <a:pPr lvl="1"/>
                <a:r>
                  <a:rPr lang="en-US" dirty="0" smtClean="0">
                    <a:solidFill>
                      <a:srgbClr val="FFFF00"/>
                    </a:solidFill>
                  </a:rPr>
                  <a:t>use entire image as context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Less dependent on</a:t>
                </a: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Background is homogeneous?</a:t>
                </a: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Object has strong and continuous boundary?</a:t>
                </a: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Object is spatially connected?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Better generalization ability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663" y="1905000"/>
                <a:ext cx="8415337" cy="4800600"/>
              </a:xfrm>
              <a:blipFill rotWithShape="1">
                <a:blip r:embed="rId2"/>
                <a:stretch>
                  <a:fillRect l="-1376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993399"/>
      </a:dk1>
      <a:lt1>
        <a:srgbClr val="FFFFFF"/>
      </a:lt1>
      <a:dk2>
        <a:srgbClr val="000000"/>
      </a:dk2>
      <a:lt2>
        <a:srgbClr val="FFFFFF"/>
      </a:lt2>
      <a:accent1>
        <a:srgbClr val="FF6633"/>
      </a:accent1>
      <a:accent2>
        <a:srgbClr val="B9D300"/>
      </a:accent2>
      <a:accent3>
        <a:srgbClr val="AAAAAA"/>
      </a:accent3>
      <a:accent4>
        <a:srgbClr val="DADADA"/>
      </a:accent4>
      <a:accent5>
        <a:srgbClr val="FFB8AD"/>
      </a:accent5>
      <a:accent6>
        <a:srgbClr val="A7BF00"/>
      </a:accent6>
      <a:hlink>
        <a:srgbClr val="62BD19"/>
      </a:hlink>
      <a:folHlink>
        <a:srgbClr val="99339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993399"/>
        </a:dk1>
        <a:lt1>
          <a:srgbClr val="FFFFFF"/>
        </a:lt1>
        <a:dk2>
          <a:srgbClr val="000000"/>
        </a:dk2>
        <a:lt2>
          <a:srgbClr val="FFFFFF"/>
        </a:lt2>
        <a:accent1>
          <a:srgbClr val="FF6633"/>
        </a:accent1>
        <a:accent2>
          <a:srgbClr val="B9D300"/>
        </a:accent2>
        <a:accent3>
          <a:srgbClr val="AAAAAA"/>
        </a:accent3>
        <a:accent4>
          <a:srgbClr val="DADADA"/>
        </a:accent4>
        <a:accent5>
          <a:srgbClr val="FFB8AD"/>
        </a:accent5>
        <a:accent6>
          <a:srgbClr val="A7BF00"/>
        </a:accent6>
        <a:hlink>
          <a:srgbClr val="62BD19"/>
        </a:hlink>
        <a:folHlink>
          <a:srgbClr val="9933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20130</TotalTime>
  <Words>1325</Words>
  <Application>Microsoft Office PowerPoint</Application>
  <PresentationFormat>On-screen Show (4:3)</PresentationFormat>
  <Paragraphs>225</Paragraphs>
  <Slides>37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Custom Design</vt:lpstr>
      <vt:lpstr>Microsoft Equation 3.0</vt:lpstr>
      <vt:lpstr>Equation</vt:lpstr>
      <vt:lpstr>Salient Object Detection by Composition</vt:lpstr>
      <vt:lpstr>A key vision problem: object detection</vt:lpstr>
      <vt:lpstr>What are salient objects?</vt:lpstr>
      <vt:lpstr>Why detect salient objects?</vt:lpstr>
      <vt:lpstr>Traditional approach: saliency map</vt:lpstr>
      <vt:lpstr>sliding window object detection</vt:lpstr>
      <vt:lpstr>Salient object detection by composition</vt:lpstr>
      <vt:lpstr>It is hard to represent a salient window</vt:lpstr>
      <vt:lpstr>Benefits of ‘composition’ definition</vt:lpstr>
      <vt:lpstr>Part based representation</vt:lpstr>
      <vt:lpstr>Generate parts by over-segmentation</vt:lpstr>
      <vt:lpstr>An illustrative ‘composition’ example</vt:lpstr>
      <vt:lpstr>Computational principles</vt:lpstr>
      <vt:lpstr>1. Appearance proximity</vt:lpstr>
      <vt:lpstr>2. Spatial proximity</vt:lpstr>
      <vt:lpstr>3. Non-reusability </vt:lpstr>
      <vt:lpstr>4. Non-scale-bias</vt:lpstr>
      <vt:lpstr>Define composition cost c(p, q)</vt:lpstr>
      <vt:lpstr>Part based composition</vt:lpstr>
      <vt:lpstr>Greedy composition algorithm</vt:lpstr>
      <vt:lpstr>Algorithm pseudo code</vt:lpstr>
      <vt:lpstr>Pre-computation and initialization</vt:lpstr>
      <vt:lpstr>More implementation details</vt:lpstr>
      <vt:lpstr>Evaluation on PASCAL VOC 07</vt:lpstr>
      <vt:lpstr>PowerPoint Presentation</vt:lpstr>
      <vt:lpstr>PowerPoint Presentation</vt:lpstr>
      <vt:lpstr>Yellow: correct, Red: wrong, Blue: ground truth</vt:lpstr>
      <vt:lpstr>Yellow: correct, Red: wrong, Blue: ground truth</vt:lpstr>
      <vt:lpstr>Outperforms the state-of-the-art</vt:lpstr>
      <vt:lpstr>PowerPoint Presentation</vt:lpstr>
      <vt:lpstr>PowerPoint Presentation</vt:lpstr>
      <vt:lpstr>Failure cases: too complex</vt:lpstr>
      <vt:lpstr>Failure cases: lack of semantics</vt:lpstr>
      <vt:lpstr>Failure cases: lack of semantics</vt:lpstr>
      <vt:lpstr>#windows V.S. detection rate</vt:lpstr>
      <vt:lpstr>Evaluation on MSRA database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Overby</dc:creator>
  <cp:lastModifiedBy>Yichen Wei</cp:lastModifiedBy>
  <cp:revision>1471</cp:revision>
  <dcterms:created xsi:type="dcterms:W3CDTF">2003-01-26T07:16:40Z</dcterms:created>
  <dcterms:modified xsi:type="dcterms:W3CDTF">2012-10-26T03:49:02Z</dcterms:modified>
</cp:coreProperties>
</file>